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42" r:id="rId5"/>
    <p:sldId id="351" r:id="rId6"/>
    <p:sldId id="355" r:id="rId7"/>
    <p:sldId id="348" r:id="rId8"/>
    <p:sldId id="357" r:id="rId9"/>
    <p:sldId id="371" r:id="rId10"/>
    <p:sldId id="364" r:id="rId11"/>
    <p:sldId id="366" r:id="rId12"/>
    <p:sldId id="358" r:id="rId13"/>
    <p:sldId id="359" r:id="rId14"/>
    <p:sldId id="360" r:id="rId15"/>
    <p:sldId id="362" r:id="rId16"/>
    <p:sldId id="363" r:id="rId17"/>
    <p:sldId id="361" r:id="rId18"/>
    <p:sldId id="367" r:id="rId19"/>
    <p:sldId id="368" r:id="rId20"/>
    <p:sldId id="365" r:id="rId21"/>
    <p:sldId id="369" r:id="rId22"/>
    <p:sldId id="370" r:id="rId23"/>
    <p:sldId id="372" r:id="rId24"/>
    <p:sldId id="373" r:id="rId25"/>
    <p:sldId id="374" r:id="rId26"/>
    <p:sldId id="375" r:id="rId27"/>
    <p:sldId id="377" r:id="rId28"/>
    <p:sldId id="378" r:id="rId29"/>
    <p:sldId id="379" r:id="rId30"/>
    <p:sldId id="376" r:id="rId31"/>
    <p:sldId id="354" r:id="rId32"/>
    <p:sldId id="381" r:id="rId33"/>
    <p:sldId id="382" r:id="rId34"/>
    <p:sldId id="380" r:id="rId35"/>
    <p:sldId id="352" r:id="rId36"/>
    <p:sldId id="383" r:id="rId37"/>
    <p:sldId id="350" r:id="rId38"/>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8FD754-1400-46C0-939D-BB6129E752A5}" v="162" dt="2024-03-13T15:40:09.5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46"/>
  </p:normalViewPr>
  <p:slideViewPr>
    <p:cSldViewPr snapToGrid="0" snapToObjects="1" showGuides="1">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5" d="100"/>
          <a:sy n="95" d="100"/>
        </p:scale>
        <p:origin x="366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14/03/2024</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14/03/2024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10</a:t>
            </a:fld>
            <a:endParaRPr lang="en-GB"/>
          </a:p>
        </p:txBody>
      </p:sp>
    </p:spTree>
    <p:extLst>
      <p:ext uri="{BB962C8B-B14F-4D97-AF65-F5344CB8AC3E}">
        <p14:creationId xmlns:p14="http://schemas.microsoft.com/office/powerpoint/2010/main" val="1910067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11</a:t>
            </a:fld>
            <a:endParaRPr lang="en-GB"/>
          </a:p>
        </p:txBody>
      </p:sp>
    </p:spTree>
    <p:extLst>
      <p:ext uri="{BB962C8B-B14F-4D97-AF65-F5344CB8AC3E}">
        <p14:creationId xmlns:p14="http://schemas.microsoft.com/office/powerpoint/2010/main" val="2667681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12</a:t>
            </a:fld>
            <a:endParaRPr lang="en-GB"/>
          </a:p>
        </p:txBody>
      </p:sp>
    </p:spTree>
    <p:extLst>
      <p:ext uri="{BB962C8B-B14F-4D97-AF65-F5344CB8AC3E}">
        <p14:creationId xmlns:p14="http://schemas.microsoft.com/office/powerpoint/2010/main" val="1146449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13</a:t>
            </a:fld>
            <a:endParaRPr lang="en-GB"/>
          </a:p>
        </p:txBody>
      </p:sp>
    </p:spTree>
    <p:extLst>
      <p:ext uri="{BB962C8B-B14F-4D97-AF65-F5344CB8AC3E}">
        <p14:creationId xmlns:p14="http://schemas.microsoft.com/office/powerpoint/2010/main" val="3690032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14</a:t>
            </a:fld>
            <a:endParaRPr lang="en-GB"/>
          </a:p>
        </p:txBody>
      </p:sp>
    </p:spTree>
    <p:extLst>
      <p:ext uri="{BB962C8B-B14F-4D97-AF65-F5344CB8AC3E}">
        <p14:creationId xmlns:p14="http://schemas.microsoft.com/office/powerpoint/2010/main" val="2050777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15</a:t>
            </a:fld>
            <a:endParaRPr lang="en-GB"/>
          </a:p>
        </p:txBody>
      </p:sp>
    </p:spTree>
    <p:extLst>
      <p:ext uri="{BB962C8B-B14F-4D97-AF65-F5344CB8AC3E}">
        <p14:creationId xmlns:p14="http://schemas.microsoft.com/office/powerpoint/2010/main" val="118771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16</a:t>
            </a:fld>
            <a:endParaRPr lang="en-GB"/>
          </a:p>
        </p:txBody>
      </p:sp>
    </p:spTree>
    <p:extLst>
      <p:ext uri="{BB962C8B-B14F-4D97-AF65-F5344CB8AC3E}">
        <p14:creationId xmlns:p14="http://schemas.microsoft.com/office/powerpoint/2010/main" val="6904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17</a:t>
            </a:fld>
            <a:endParaRPr lang="en-GB"/>
          </a:p>
        </p:txBody>
      </p:sp>
    </p:spTree>
    <p:extLst>
      <p:ext uri="{BB962C8B-B14F-4D97-AF65-F5344CB8AC3E}">
        <p14:creationId xmlns:p14="http://schemas.microsoft.com/office/powerpoint/2010/main" val="2289332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18</a:t>
            </a:fld>
            <a:endParaRPr lang="en-GB"/>
          </a:p>
        </p:txBody>
      </p:sp>
    </p:spTree>
    <p:extLst>
      <p:ext uri="{BB962C8B-B14F-4D97-AF65-F5344CB8AC3E}">
        <p14:creationId xmlns:p14="http://schemas.microsoft.com/office/powerpoint/2010/main" val="2847121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19</a:t>
            </a:fld>
            <a:endParaRPr lang="en-GB"/>
          </a:p>
        </p:txBody>
      </p:sp>
    </p:spTree>
    <p:extLst>
      <p:ext uri="{BB962C8B-B14F-4D97-AF65-F5344CB8AC3E}">
        <p14:creationId xmlns:p14="http://schemas.microsoft.com/office/powerpoint/2010/main" val="68271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20</a:t>
            </a:fld>
            <a:endParaRPr lang="en-GB"/>
          </a:p>
        </p:txBody>
      </p:sp>
    </p:spTree>
    <p:extLst>
      <p:ext uri="{BB962C8B-B14F-4D97-AF65-F5344CB8AC3E}">
        <p14:creationId xmlns:p14="http://schemas.microsoft.com/office/powerpoint/2010/main" val="1441744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21</a:t>
            </a:fld>
            <a:endParaRPr lang="en-GB"/>
          </a:p>
        </p:txBody>
      </p:sp>
    </p:spTree>
    <p:extLst>
      <p:ext uri="{BB962C8B-B14F-4D97-AF65-F5344CB8AC3E}">
        <p14:creationId xmlns:p14="http://schemas.microsoft.com/office/powerpoint/2010/main" val="2933047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22</a:t>
            </a:fld>
            <a:endParaRPr lang="en-GB"/>
          </a:p>
        </p:txBody>
      </p:sp>
    </p:spTree>
    <p:extLst>
      <p:ext uri="{BB962C8B-B14F-4D97-AF65-F5344CB8AC3E}">
        <p14:creationId xmlns:p14="http://schemas.microsoft.com/office/powerpoint/2010/main" val="3280666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23</a:t>
            </a:fld>
            <a:endParaRPr lang="en-GB"/>
          </a:p>
        </p:txBody>
      </p:sp>
    </p:spTree>
    <p:extLst>
      <p:ext uri="{BB962C8B-B14F-4D97-AF65-F5344CB8AC3E}">
        <p14:creationId xmlns:p14="http://schemas.microsoft.com/office/powerpoint/2010/main" val="3531975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24</a:t>
            </a:fld>
            <a:endParaRPr lang="en-GB"/>
          </a:p>
        </p:txBody>
      </p:sp>
    </p:spTree>
    <p:extLst>
      <p:ext uri="{BB962C8B-B14F-4D97-AF65-F5344CB8AC3E}">
        <p14:creationId xmlns:p14="http://schemas.microsoft.com/office/powerpoint/2010/main" val="1743967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25</a:t>
            </a:fld>
            <a:endParaRPr lang="en-GB"/>
          </a:p>
        </p:txBody>
      </p:sp>
    </p:spTree>
    <p:extLst>
      <p:ext uri="{BB962C8B-B14F-4D97-AF65-F5344CB8AC3E}">
        <p14:creationId xmlns:p14="http://schemas.microsoft.com/office/powerpoint/2010/main" val="148851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26</a:t>
            </a:fld>
            <a:endParaRPr lang="en-GB"/>
          </a:p>
        </p:txBody>
      </p:sp>
    </p:spTree>
    <p:extLst>
      <p:ext uri="{BB962C8B-B14F-4D97-AF65-F5344CB8AC3E}">
        <p14:creationId xmlns:p14="http://schemas.microsoft.com/office/powerpoint/2010/main" val="2716734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27</a:t>
            </a:fld>
            <a:endParaRPr lang="en-GB"/>
          </a:p>
        </p:txBody>
      </p:sp>
    </p:spTree>
    <p:extLst>
      <p:ext uri="{BB962C8B-B14F-4D97-AF65-F5344CB8AC3E}">
        <p14:creationId xmlns:p14="http://schemas.microsoft.com/office/powerpoint/2010/main" val="2356725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29</a:t>
            </a:fld>
            <a:endParaRPr lang="en-GB"/>
          </a:p>
        </p:txBody>
      </p:sp>
    </p:spTree>
    <p:extLst>
      <p:ext uri="{BB962C8B-B14F-4D97-AF65-F5344CB8AC3E}">
        <p14:creationId xmlns:p14="http://schemas.microsoft.com/office/powerpoint/2010/main" val="2999061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30</a:t>
            </a:fld>
            <a:endParaRPr lang="en-GB"/>
          </a:p>
        </p:txBody>
      </p:sp>
    </p:spTree>
    <p:extLst>
      <p:ext uri="{BB962C8B-B14F-4D97-AF65-F5344CB8AC3E}">
        <p14:creationId xmlns:p14="http://schemas.microsoft.com/office/powerpoint/2010/main" val="270211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2465672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31</a:t>
            </a:fld>
            <a:endParaRPr lang="en-GB"/>
          </a:p>
        </p:txBody>
      </p:sp>
    </p:spTree>
    <p:extLst>
      <p:ext uri="{BB962C8B-B14F-4D97-AF65-F5344CB8AC3E}">
        <p14:creationId xmlns:p14="http://schemas.microsoft.com/office/powerpoint/2010/main" val="1812455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32</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33</a:t>
            </a:fld>
            <a:endParaRPr lang="en-GB"/>
          </a:p>
        </p:txBody>
      </p:sp>
    </p:spTree>
    <p:extLst>
      <p:ext uri="{BB962C8B-B14F-4D97-AF65-F5344CB8AC3E}">
        <p14:creationId xmlns:p14="http://schemas.microsoft.com/office/powerpoint/2010/main" val="2573211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34</a:t>
            </a:fld>
            <a:endParaRPr lang="en-GB"/>
          </a:p>
        </p:txBody>
      </p:sp>
    </p:spTree>
    <p:extLst>
      <p:ext uri="{BB962C8B-B14F-4D97-AF65-F5344CB8AC3E}">
        <p14:creationId xmlns:p14="http://schemas.microsoft.com/office/powerpoint/2010/main" val="998932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339875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5</a:t>
            </a:fld>
            <a:endParaRPr lang="en-GB"/>
          </a:p>
        </p:txBody>
      </p:sp>
    </p:spTree>
    <p:extLst>
      <p:ext uri="{BB962C8B-B14F-4D97-AF65-F5344CB8AC3E}">
        <p14:creationId xmlns:p14="http://schemas.microsoft.com/office/powerpoint/2010/main" val="1340162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6</a:t>
            </a:fld>
            <a:endParaRPr lang="en-GB"/>
          </a:p>
        </p:txBody>
      </p:sp>
    </p:spTree>
    <p:extLst>
      <p:ext uri="{BB962C8B-B14F-4D97-AF65-F5344CB8AC3E}">
        <p14:creationId xmlns:p14="http://schemas.microsoft.com/office/powerpoint/2010/main" val="3691288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7</a:t>
            </a:fld>
            <a:endParaRPr lang="en-GB"/>
          </a:p>
        </p:txBody>
      </p:sp>
    </p:spTree>
    <p:extLst>
      <p:ext uri="{BB962C8B-B14F-4D97-AF65-F5344CB8AC3E}">
        <p14:creationId xmlns:p14="http://schemas.microsoft.com/office/powerpoint/2010/main" val="121085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8</a:t>
            </a:fld>
            <a:endParaRPr lang="en-GB"/>
          </a:p>
        </p:txBody>
      </p:sp>
    </p:spTree>
    <p:extLst>
      <p:ext uri="{BB962C8B-B14F-4D97-AF65-F5344CB8AC3E}">
        <p14:creationId xmlns:p14="http://schemas.microsoft.com/office/powerpoint/2010/main" val="2089334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9</a:t>
            </a:fld>
            <a:endParaRPr lang="en-GB"/>
          </a:p>
        </p:txBody>
      </p:sp>
    </p:spTree>
    <p:extLst>
      <p:ext uri="{BB962C8B-B14F-4D97-AF65-F5344CB8AC3E}">
        <p14:creationId xmlns:p14="http://schemas.microsoft.com/office/powerpoint/2010/main" val="36518002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616662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039030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545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60419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740746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220529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881222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2378260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9.jpeg"/><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www.infineon.com/cms/en/product/microcontroller/32-bit-psoc-arm-cortex-microcontroller/" TargetMode="External"/><Relationship Id="rId13" Type="http://schemas.openxmlformats.org/officeDocument/2006/relationships/hyperlink" Target="https://www.youtube.com/watch?v=YPD1_rcXBIE" TargetMode="External"/><Relationship Id="rId18" Type="http://schemas.openxmlformats.org/officeDocument/2006/relationships/hyperlink" Target="https://github.com/SheffieldEcoMotorsports/motor-controller" TargetMode="External"/><Relationship Id="rId3" Type="http://schemas.openxmlformats.org/officeDocument/2006/relationships/hyperlink" Target="https://www.portescap.com/en/newsroom/whitepapers/2021/10/understanding-the-effect-of-pwm-when-controlling-a-brushless-dc-motor" TargetMode="External"/><Relationship Id="rId21" Type="http://schemas.openxmlformats.org/officeDocument/2006/relationships/hyperlink" Target="https://simple-circuit.com/arduino-sensorless-brushless-motor-bldc/" TargetMode="External"/><Relationship Id="rId7" Type="http://schemas.openxmlformats.org/officeDocument/2006/relationships/hyperlink" Target="https://www.infineon.com/cms/en/product/microcontroller/32-bit-tricore-microcontroller/" TargetMode="External"/><Relationship Id="rId12" Type="http://schemas.openxmlformats.org/officeDocument/2006/relationships/hyperlink" Target="https://www.youtube.com/watch?v=Nhy6g9wGHow" TargetMode="External"/><Relationship Id="rId17" Type="http://schemas.openxmlformats.org/officeDocument/2006/relationships/hyperlink" Target="https://www.youtube.com/watch?v=VdkloigaxZo" TargetMode="External"/><Relationship Id="rId2" Type="http://schemas.openxmlformats.org/officeDocument/2006/relationships/notesSlide" Target="../notesSlides/notesSlide32.xml"/><Relationship Id="rId16" Type="http://schemas.openxmlformats.org/officeDocument/2006/relationships/hyperlink" Target="https://github.com/qwertpas/O32controller" TargetMode="External"/><Relationship Id="rId20" Type="http://schemas.openxmlformats.org/officeDocument/2006/relationships/hyperlink" Target="https://www.instructables.com/BLDC-Motor-Control-with-Arduino-salvaged-HD-motor/" TargetMode="External"/><Relationship Id="rId1" Type="http://schemas.openxmlformats.org/officeDocument/2006/relationships/slideLayout" Target="../slideLayouts/slideLayout4.xml"/><Relationship Id="rId6" Type="http://schemas.openxmlformats.org/officeDocument/2006/relationships/hyperlink" Target="https://www.infineon.com/cms/en/product/microcontroller/32-bit-industrial-microcontroller-based-on-arm-cortex-m/32-bit-xmc4000-industrial-microcontroller-arm-cortex-m4/" TargetMode="External"/><Relationship Id="rId11" Type="http://schemas.openxmlformats.org/officeDocument/2006/relationships/hyperlink" Target="https://www.youtube.com/watch?v=zSdetJsSeNw" TargetMode="External"/><Relationship Id="rId5" Type="http://schemas.openxmlformats.org/officeDocument/2006/relationships/hyperlink" Target="https://www.controleng.com/articles/understanding-the-effect-of-pwm-when-controlling-a-brushless-dc-motor/" TargetMode="External"/><Relationship Id="rId15" Type="http://schemas.openxmlformats.org/officeDocument/2006/relationships/hyperlink" Target="https://github.com/maakbaas/mbldc" TargetMode="External"/><Relationship Id="rId23" Type="http://schemas.openxmlformats.org/officeDocument/2006/relationships/hyperlink" Target="https://www.youtube.com/watch?v=_6-_jvZe7iA" TargetMode="External"/><Relationship Id="rId10" Type="http://schemas.openxmlformats.org/officeDocument/2006/relationships/hyperlink" Target="https://www.youtube.com/watch?v=Y5kLeqTc6Zk" TargetMode="External"/><Relationship Id="rId19" Type="http://schemas.openxmlformats.org/officeDocument/2006/relationships/hyperlink" Target="https://simple-circuit.com/arduino-sensorless-bldc-motor-controller-esc/" TargetMode="External"/><Relationship Id="rId4" Type="http://schemas.openxmlformats.org/officeDocument/2006/relationships/hyperlink" Target="https://ams.com/documents/20143/36005/AS5147_DS000307_3-00.pdf" TargetMode="External"/><Relationship Id="rId9" Type="http://schemas.openxmlformats.org/officeDocument/2006/relationships/hyperlink" Target="https://github.com/simplefoc/Arduino-FOC" TargetMode="External"/><Relationship Id="rId14" Type="http://schemas.openxmlformats.org/officeDocument/2006/relationships/hyperlink" Target="https://github.com/byDagor/Janus-Controller" TargetMode="External"/><Relationship Id="rId22" Type="http://schemas.openxmlformats.org/officeDocument/2006/relationships/hyperlink" Target="https://simple-circuit.com/arduino-bldc-brushless-dc-motor-contro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defPPr>
              <a:defRPr lang="en-GB"/>
            </a:defPPr>
          </a:lstStyle>
          <a:p>
            <a:pPr rtl="0"/>
            <a:r>
              <a:rPr lang="en-US" dirty="0"/>
              <a:t>M</a:t>
            </a:r>
            <a:r>
              <a:rPr lang="en-GB" dirty="0" err="1"/>
              <a:t>otor</a:t>
            </a:r>
            <a:r>
              <a:rPr lang="en-GB" dirty="0"/>
              <a:t> controller</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rtlCol="0"/>
          <a:lstStyle>
            <a:defPPr>
              <a:defRPr lang="en-GB"/>
            </a:defPPr>
          </a:lstStyle>
          <a:p>
            <a:pPr rtl="0"/>
            <a:r>
              <a:rPr lang="en-US" dirty="0"/>
              <a:t>Pre-internship Assignment</a:t>
            </a:r>
          </a:p>
          <a:p>
            <a:pPr rtl="0"/>
            <a:r>
              <a:rPr lang="en-US" dirty="0"/>
              <a:t>Infineon</a:t>
            </a:r>
            <a:endParaRPr lang="en-GB" dirty="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en-GB"/>
            </a:defPPr>
          </a:lstStyle>
          <a:p>
            <a:pPr rtl="0"/>
            <a:r>
              <a:rPr lang="en-US" dirty="0"/>
              <a:t>C</a:t>
            </a:r>
            <a:r>
              <a:rPr lang="en-GB" dirty="0" err="1"/>
              <a:t>hirag</a:t>
            </a:r>
            <a:r>
              <a:rPr lang="en-GB" dirty="0"/>
              <a:t> Kotian, 3</a:t>
            </a:r>
            <a:r>
              <a:rPr lang="en-GB" baseline="30000" dirty="0"/>
              <a:t>rd</a:t>
            </a:r>
            <a:r>
              <a:rPr lang="en-GB" dirty="0"/>
              <a:t> year </a:t>
            </a:r>
            <a:r>
              <a:rPr lang="en-GB" dirty="0" err="1"/>
              <a:t>B.Tech</a:t>
            </a:r>
            <a:r>
              <a:rPr lang="en-GB" dirty="0"/>
              <a:t> Electrical Engineering, IIT Tirupati</a:t>
            </a:r>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err="1"/>
              <a:t>Sinosoidal</a:t>
            </a:r>
            <a:r>
              <a:rPr lang="en-GB" dirty="0"/>
              <a:t> commutation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10</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pic>
        <p:nvPicPr>
          <p:cNvPr id="4" name="Picture 3">
            <a:extLst>
              <a:ext uri="{FF2B5EF4-FFF2-40B4-BE49-F238E27FC236}">
                <a16:creationId xmlns:a16="http://schemas.microsoft.com/office/drawing/2014/main" id="{4052665D-3926-86A8-988E-45F142AFB325}"/>
              </a:ext>
            </a:extLst>
          </p:cNvPr>
          <p:cNvPicPr>
            <a:picLocks noChangeAspect="1"/>
          </p:cNvPicPr>
          <p:nvPr/>
        </p:nvPicPr>
        <p:blipFill>
          <a:blip r:embed="rId3"/>
          <a:stretch>
            <a:fillRect/>
          </a:stretch>
        </p:blipFill>
        <p:spPr>
          <a:xfrm>
            <a:off x="1900403" y="1325503"/>
            <a:ext cx="8391193" cy="4718133"/>
          </a:xfrm>
          <a:prstGeom prst="rect">
            <a:avLst/>
          </a:prstGeom>
        </p:spPr>
      </p:pic>
    </p:spTree>
    <p:extLst>
      <p:ext uri="{BB962C8B-B14F-4D97-AF65-F5344CB8AC3E}">
        <p14:creationId xmlns:p14="http://schemas.microsoft.com/office/powerpoint/2010/main" val="1177929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a:t>Field Oriented Control(FOC)</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11</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pic>
        <p:nvPicPr>
          <p:cNvPr id="8" name="Picture 7">
            <a:extLst>
              <a:ext uri="{FF2B5EF4-FFF2-40B4-BE49-F238E27FC236}">
                <a16:creationId xmlns:a16="http://schemas.microsoft.com/office/drawing/2014/main" id="{3C4D02BF-5B0F-6512-128F-5C0CB833A939}"/>
              </a:ext>
            </a:extLst>
          </p:cNvPr>
          <p:cNvPicPr>
            <a:picLocks noChangeAspect="1"/>
          </p:cNvPicPr>
          <p:nvPr/>
        </p:nvPicPr>
        <p:blipFill>
          <a:blip r:embed="rId3"/>
          <a:stretch>
            <a:fillRect/>
          </a:stretch>
        </p:blipFill>
        <p:spPr>
          <a:xfrm>
            <a:off x="177282" y="1413676"/>
            <a:ext cx="6015343" cy="3382259"/>
          </a:xfrm>
          <a:prstGeom prst="rect">
            <a:avLst/>
          </a:prstGeom>
        </p:spPr>
      </p:pic>
      <p:pic>
        <p:nvPicPr>
          <p:cNvPr id="9" name="Picture 8">
            <a:extLst>
              <a:ext uri="{FF2B5EF4-FFF2-40B4-BE49-F238E27FC236}">
                <a16:creationId xmlns:a16="http://schemas.microsoft.com/office/drawing/2014/main" id="{C3C69401-BFDE-4F5F-2F40-8DD9280F1318}"/>
              </a:ext>
            </a:extLst>
          </p:cNvPr>
          <p:cNvPicPr>
            <a:picLocks noChangeAspect="1"/>
          </p:cNvPicPr>
          <p:nvPr/>
        </p:nvPicPr>
        <p:blipFill>
          <a:blip r:embed="rId4"/>
          <a:stretch>
            <a:fillRect/>
          </a:stretch>
        </p:blipFill>
        <p:spPr>
          <a:xfrm>
            <a:off x="5999374" y="2843938"/>
            <a:ext cx="6015344" cy="3382260"/>
          </a:xfrm>
          <a:prstGeom prst="rect">
            <a:avLst/>
          </a:prstGeom>
        </p:spPr>
      </p:pic>
    </p:spTree>
    <p:extLst>
      <p:ext uri="{BB962C8B-B14F-4D97-AF65-F5344CB8AC3E}">
        <p14:creationId xmlns:p14="http://schemas.microsoft.com/office/powerpoint/2010/main" val="17522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a:t>Field Oriented Control(FOC)</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12</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pic>
        <p:nvPicPr>
          <p:cNvPr id="6" name="Picture 5">
            <a:extLst>
              <a:ext uri="{FF2B5EF4-FFF2-40B4-BE49-F238E27FC236}">
                <a16:creationId xmlns:a16="http://schemas.microsoft.com/office/drawing/2014/main" id="{04925030-5BB9-C054-E272-541F408701A0}"/>
              </a:ext>
            </a:extLst>
          </p:cNvPr>
          <p:cNvPicPr>
            <a:picLocks noChangeAspect="1"/>
          </p:cNvPicPr>
          <p:nvPr/>
        </p:nvPicPr>
        <p:blipFill>
          <a:blip r:embed="rId3"/>
          <a:stretch>
            <a:fillRect/>
          </a:stretch>
        </p:blipFill>
        <p:spPr>
          <a:xfrm>
            <a:off x="2234682" y="1615586"/>
            <a:ext cx="7296539" cy="4102639"/>
          </a:xfrm>
          <a:prstGeom prst="rect">
            <a:avLst/>
          </a:prstGeom>
        </p:spPr>
      </p:pic>
    </p:spTree>
    <p:extLst>
      <p:ext uri="{BB962C8B-B14F-4D97-AF65-F5344CB8AC3E}">
        <p14:creationId xmlns:p14="http://schemas.microsoft.com/office/powerpoint/2010/main" val="73084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508000" y="365125"/>
            <a:ext cx="10842971" cy="1325563"/>
          </a:xfrm>
        </p:spPr>
        <p:txBody>
          <a:bodyPr rtlCol="0"/>
          <a:lstStyle>
            <a:defPPr>
              <a:defRPr lang="en-GB"/>
            </a:defPPr>
          </a:lstStyle>
          <a:p>
            <a:pPr rtl="0"/>
            <a:r>
              <a:rPr lang="en-IN" dirty="0"/>
              <a:t>How to implement PID/PI control loop</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13</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pic>
        <p:nvPicPr>
          <p:cNvPr id="3074" name="Picture 2" descr="The proportional-integral-derivative (PID) control algorithm.">
            <a:extLst>
              <a:ext uri="{FF2B5EF4-FFF2-40B4-BE49-F238E27FC236}">
                <a16:creationId xmlns:a16="http://schemas.microsoft.com/office/drawing/2014/main" id="{D6415DF3-D70F-667D-0F02-64CA12723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040" y="1897613"/>
            <a:ext cx="9371920" cy="3878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528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a:t>Calculations and Controls in Field Oriented Control(FOC)</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14</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pic>
        <p:nvPicPr>
          <p:cNvPr id="4" name="Picture 3">
            <a:extLst>
              <a:ext uri="{FF2B5EF4-FFF2-40B4-BE49-F238E27FC236}">
                <a16:creationId xmlns:a16="http://schemas.microsoft.com/office/drawing/2014/main" id="{A9AD0CE8-53D2-9439-C08E-6579AD278DB3}"/>
              </a:ext>
            </a:extLst>
          </p:cNvPr>
          <p:cNvPicPr>
            <a:picLocks noChangeAspect="1"/>
          </p:cNvPicPr>
          <p:nvPr/>
        </p:nvPicPr>
        <p:blipFill>
          <a:blip r:embed="rId3"/>
          <a:stretch>
            <a:fillRect/>
          </a:stretch>
        </p:blipFill>
        <p:spPr>
          <a:xfrm>
            <a:off x="573157" y="1690688"/>
            <a:ext cx="4828312" cy="2714825"/>
          </a:xfrm>
          <a:prstGeom prst="rect">
            <a:avLst/>
          </a:prstGeom>
        </p:spPr>
      </p:pic>
      <p:pic>
        <p:nvPicPr>
          <p:cNvPr id="6" name="Picture 5">
            <a:extLst>
              <a:ext uri="{FF2B5EF4-FFF2-40B4-BE49-F238E27FC236}">
                <a16:creationId xmlns:a16="http://schemas.microsoft.com/office/drawing/2014/main" id="{A1BB8B84-E8ED-5835-2899-D3D7E271230B}"/>
              </a:ext>
            </a:extLst>
          </p:cNvPr>
          <p:cNvPicPr>
            <a:picLocks noChangeAspect="1"/>
          </p:cNvPicPr>
          <p:nvPr/>
        </p:nvPicPr>
        <p:blipFill>
          <a:blip r:embed="rId4"/>
          <a:stretch>
            <a:fillRect/>
          </a:stretch>
        </p:blipFill>
        <p:spPr>
          <a:xfrm>
            <a:off x="3747081" y="3999398"/>
            <a:ext cx="4828312" cy="2714825"/>
          </a:xfrm>
          <a:prstGeom prst="rect">
            <a:avLst/>
          </a:prstGeom>
        </p:spPr>
      </p:pic>
      <p:pic>
        <p:nvPicPr>
          <p:cNvPr id="12" name="Picture 11">
            <a:extLst>
              <a:ext uri="{FF2B5EF4-FFF2-40B4-BE49-F238E27FC236}">
                <a16:creationId xmlns:a16="http://schemas.microsoft.com/office/drawing/2014/main" id="{D671A188-4EB7-32E4-96E2-5FCDED1E958C}"/>
              </a:ext>
            </a:extLst>
          </p:cNvPr>
          <p:cNvPicPr>
            <a:picLocks noChangeAspect="1"/>
          </p:cNvPicPr>
          <p:nvPr/>
        </p:nvPicPr>
        <p:blipFill>
          <a:blip r:embed="rId5"/>
          <a:stretch>
            <a:fillRect/>
          </a:stretch>
        </p:blipFill>
        <p:spPr>
          <a:xfrm>
            <a:off x="7055858" y="1690687"/>
            <a:ext cx="4828313" cy="2714825"/>
          </a:xfrm>
          <a:prstGeom prst="rect">
            <a:avLst/>
          </a:prstGeom>
        </p:spPr>
      </p:pic>
    </p:spTree>
    <p:extLst>
      <p:ext uri="{BB962C8B-B14F-4D97-AF65-F5344CB8AC3E}">
        <p14:creationId xmlns:p14="http://schemas.microsoft.com/office/powerpoint/2010/main" val="1308152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W</a:t>
            </a:r>
            <a:r>
              <a:rPr lang="en-GB" dirty="0" err="1"/>
              <a:t>hy</a:t>
            </a:r>
            <a:r>
              <a:rPr lang="en-GB" dirty="0"/>
              <a:t> </a:t>
            </a:r>
            <a:r>
              <a:rPr lang="en-GB" dirty="0" err="1"/>
              <a:t>GaNs</a:t>
            </a:r>
            <a:r>
              <a:rPr lang="en-GB" dirty="0"/>
              <a:t>: PWM and frequency</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15</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3" name="TextBox 2">
            <a:extLst>
              <a:ext uri="{FF2B5EF4-FFF2-40B4-BE49-F238E27FC236}">
                <a16:creationId xmlns:a16="http://schemas.microsoft.com/office/drawing/2014/main" id="{B7736AF1-C45F-421D-186A-19A12FB2CF9F}"/>
              </a:ext>
            </a:extLst>
          </p:cNvPr>
          <p:cNvSpPr txBox="1"/>
          <p:nvPr/>
        </p:nvSpPr>
        <p:spPr>
          <a:xfrm>
            <a:off x="3056055" y="1506022"/>
            <a:ext cx="5772158" cy="369332"/>
          </a:xfrm>
          <a:prstGeom prst="rect">
            <a:avLst/>
          </a:prstGeom>
          <a:noFill/>
        </p:spPr>
        <p:txBody>
          <a:bodyPr wrap="none" rtlCol="0">
            <a:spAutoFit/>
          </a:bodyPr>
          <a:lstStyle/>
          <a:p>
            <a:r>
              <a:rPr lang="en-IN" dirty="0">
                <a:solidFill>
                  <a:schemeClr val="bg1"/>
                </a:solidFill>
              </a:rPr>
              <a:t>PWM used for current and voltage control (Duty cycle)</a:t>
            </a:r>
            <a:endParaRPr lang="en-GB" dirty="0">
              <a:solidFill>
                <a:schemeClr val="bg1"/>
              </a:solidFill>
            </a:endParaRPr>
          </a:p>
        </p:txBody>
      </p:sp>
      <p:pic>
        <p:nvPicPr>
          <p:cNvPr id="6" name="Picture 5">
            <a:extLst>
              <a:ext uri="{FF2B5EF4-FFF2-40B4-BE49-F238E27FC236}">
                <a16:creationId xmlns:a16="http://schemas.microsoft.com/office/drawing/2014/main" id="{0F27A2A2-8E5D-2F76-E84A-B6B02FC8D8C8}"/>
              </a:ext>
            </a:extLst>
          </p:cNvPr>
          <p:cNvPicPr>
            <a:picLocks noChangeAspect="1"/>
          </p:cNvPicPr>
          <p:nvPr/>
        </p:nvPicPr>
        <p:blipFill>
          <a:blip r:embed="rId3"/>
          <a:stretch>
            <a:fillRect/>
          </a:stretch>
        </p:blipFill>
        <p:spPr>
          <a:xfrm>
            <a:off x="1068635" y="2432153"/>
            <a:ext cx="4846973" cy="1073525"/>
          </a:xfrm>
          <a:prstGeom prst="rect">
            <a:avLst/>
          </a:prstGeom>
        </p:spPr>
      </p:pic>
      <p:pic>
        <p:nvPicPr>
          <p:cNvPr id="9" name="Picture 8">
            <a:extLst>
              <a:ext uri="{FF2B5EF4-FFF2-40B4-BE49-F238E27FC236}">
                <a16:creationId xmlns:a16="http://schemas.microsoft.com/office/drawing/2014/main" id="{20F02901-7D34-1507-F2DC-85812755B726}"/>
              </a:ext>
            </a:extLst>
          </p:cNvPr>
          <p:cNvPicPr>
            <a:picLocks noChangeAspect="1"/>
          </p:cNvPicPr>
          <p:nvPr/>
        </p:nvPicPr>
        <p:blipFill>
          <a:blip r:embed="rId4"/>
          <a:stretch>
            <a:fillRect/>
          </a:stretch>
        </p:blipFill>
        <p:spPr>
          <a:xfrm>
            <a:off x="6188550" y="2407213"/>
            <a:ext cx="5026022" cy="1098465"/>
          </a:xfrm>
          <a:prstGeom prst="rect">
            <a:avLst/>
          </a:prstGeom>
        </p:spPr>
      </p:pic>
      <p:pic>
        <p:nvPicPr>
          <p:cNvPr id="4098" name="Picture 2" descr="Figure 11 - Typical current ripple generated by a 50 kHz PWM at steady state (duty cycle of 80%) The duty cycle is the same in both cases, therefore the average current is the same. Left graph shows a low current ripple, the RMS current value is close to the average current value. Right graph shows a high current ripple, the RMS current value is significantly higher than the average current value.">
            <a:extLst>
              <a:ext uri="{FF2B5EF4-FFF2-40B4-BE49-F238E27FC236}">
                <a16:creationId xmlns:a16="http://schemas.microsoft.com/office/drawing/2014/main" id="{B60EA963-4EF3-7396-9AA7-9DB1D75234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635" y="3769084"/>
            <a:ext cx="4846973" cy="2193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302B87F-8DD3-3E65-F86A-F7324D1CC4F4}"/>
              </a:ext>
            </a:extLst>
          </p:cNvPr>
          <p:cNvPicPr>
            <a:picLocks noChangeAspect="1"/>
          </p:cNvPicPr>
          <p:nvPr/>
        </p:nvPicPr>
        <p:blipFill>
          <a:blip r:embed="rId6"/>
          <a:stretch>
            <a:fillRect/>
          </a:stretch>
        </p:blipFill>
        <p:spPr>
          <a:xfrm>
            <a:off x="6276394" y="3772848"/>
            <a:ext cx="4938178" cy="2189944"/>
          </a:xfrm>
          <a:prstGeom prst="rect">
            <a:avLst/>
          </a:prstGeom>
        </p:spPr>
      </p:pic>
    </p:spTree>
    <p:extLst>
      <p:ext uri="{BB962C8B-B14F-4D97-AF65-F5344CB8AC3E}">
        <p14:creationId xmlns:p14="http://schemas.microsoft.com/office/powerpoint/2010/main" val="7810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W</a:t>
            </a:r>
            <a:r>
              <a:rPr lang="en-GB" dirty="0" err="1"/>
              <a:t>hy</a:t>
            </a:r>
            <a:r>
              <a:rPr lang="en-GB" dirty="0"/>
              <a:t> </a:t>
            </a:r>
            <a:r>
              <a:rPr lang="en-GB" dirty="0" err="1"/>
              <a:t>GaNFETs</a:t>
            </a:r>
            <a:r>
              <a:rPr lang="en-GB" dirty="0"/>
              <a:t>: PWM and frequency</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16</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5" name="TextBox 4">
            <a:extLst>
              <a:ext uri="{FF2B5EF4-FFF2-40B4-BE49-F238E27FC236}">
                <a16:creationId xmlns:a16="http://schemas.microsoft.com/office/drawing/2014/main" id="{4A8C88F6-88EA-0D6D-0737-9F2F5292864B}"/>
              </a:ext>
            </a:extLst>
          </p:cNvPr>
          <p:cNvSpPr txBox="1"/>
          <p:nvPr/>
        </p:nvSpPr>
        <p:spPr>
          <a:xfrm>
            <a:off x="282920" y="1474619"/>
            <a:ext cx="11620499" cy="3908762"/>
          </a:xfrm>
          <a:prstGeom prst="rect">
            <a:avLst/>
          </a:prstGeom>
          <a:noFill/>
        </p:spPr>
        <p:txBody>
          <a:bodyPr wrap="square" rtlCol="0">
            <a:spAutoFit/>
          </a:bodyPr>
          <a:lstStyle/>
          <a:p>
            <a:r>
              <a:rPr lang="en-GB" sz="1400" b="0" i="0" dirty="0">
                <a:solidFill>
                  <a:srgbClr val="CCCCCC"/>
                </a:solidFill>
                <a:effectLst/>
              </a:rPr>
              <a:t>Determining the PWM (Pulse Width Modulation) frequency for a brushless motor involves considering several factors including motor characteristics, drive circuitry, and control requirements.</a:t>
            </a:r>
          </a:p>
          <a:p>
            <a:pPr algn="l">
              <a:buFont typeface="+mj-lt"/>
              <a:buAutoNum type="arabicPeriod"/>
            </a:pPr>
            <a:r>
              <a:rPr lang="en-GB" sz="1400" b="1" i="0" dirty="0">
                <a:solidFill>
                  <a:srgbClr val="CCCCCC"/>
                </a:solidFill>
                <a:effectLst/>
              </a:rPr>
              <a:t>Motor Characteristics</a:t>
            </a:r>
            <a:r>
              <a:rPr lang="en-GB" sz="1400" b="0" i="0" dirty="0">
                <a:solidFill>
                  <a:srgbClr val="CCCCCC"/>
                </a:solidFill>
                <a:effectLst/>
              </a:rPr>
              <a:t>: The PWM frequency should be high enough to ensure smooth motor operation and minimize audible noise, especially at low speeds. However, it should not be excessively high to avoid increasing switching losses in the motor driver circuitry.</a:t>
            </a:r>
          </a:p>
          <a:p>
            <a:pPr algn="l">
              <a:buFont typeface="+mj-lt"/>
              <a:buAutoNum type="arabicPeriod"/>
            </a:pPr>
            <a:r>
              <a:rPr lang="en-GB" sz="1400" b="1" i="0" dirty="0">
                <a:solidFill>
                  <a:srgbClr val="CCCCCC"/>
                </a:solidFill>
                <a:effectLst/>
              </a:rPr>
              <a:t>Switching Losses</a:t>
            </a:r>
            <a:r>
              <a:rPr lang="en-GB" sz="1400" b="0" i="0" dirty="0">
                <a:solidFill>
                  <a:srgbClr val="CCCCCC"/>
                </a:solidFill>
                <a:effectLst/>
              </a:rPr>
              <a:t>: Higher PWM frequencies result in increased switching losses in the motor drive circuitry, which can reduce overall efficiency and increase heat generation. Therefore, the PWM frequency should strike a balance between minimizing switching losses and ensuring smooth motor operation.</a:t>
            </a:r>
          </a:p>
          <a:p>
            <a:pPr algn="l">
              <a:buFont typeface="+mj-lt"/>
              <a:buAutoNum type="arabicPeriod"/>
            </a:pPr>
            <a:r>
              <a:rPr lang="en-GB" sz="1400" b="1" i="0" dirty="0">
                <a:solidFill>
                  <a:srgbClr val="CCCCCC"/>
                </a:solidFill>
                <a:effectLst/>
              </a:rPr>
              <a:t>Control System Requirements</a:t>
            </a:r>
            <a:r>
              <a:rPr lang="en-GB" sz="1400" b="0" i="0" dirty="0">
                <a:solidFill>
                  <a:srgbClr val="CCCCCC"/>
                </a:solidFill>
                <a:effectLst/>
              </a:rPr>
              <a:t>: The PWM frequency should be compatible with the control system's sampling rate and response time requirements. Choosing a PWM frequency that aligns with the control system's dynamics can help optimize motor performance and response.</a:t>
            </a:r>
          </a:p>
          <a:p>
            <a:pPr algn="l">
              <a:buFont typeface="+mj-lt"/>
              <a:buAutoNum type="arabicPeriod"/>
            </a:pPr>
            <a:r>
              <a:rPr lang="en-GB" sz="1400" b="1" i="0" dirty="0">
                <a:solidFill>
                  <a:srgbClr val="CCCCCC"/>
                </a:solidFill>
                <a:effectLst/>
              </a:rPr>
              <a:t>Drive Circuitry</a:t>
            </a:r>
            <a:r>
              <a:rPr lang="en-GB" sz="1400" b="0" i="0" dirty="0">
                <a:solidFill>
                  <a:srgbClr val="CCCCCC"/>
                </a:solidFill>
                <a:effectLst/>
              </a:rPr>
              <a:t>: The drive circuitry, including the motor driver ICs and power transistors, may have recommended or maximum PWM frequency specifications. It's important to ensure that the selected PWM frequency is within the limits specified by the drive circuitry to prevent damage and ensure reliable operation.</a:t>
            </a:r>
          </a:p>
          <a:p>
            <a:pPr algn="l">
              <a:buFont typeface="+mj-lt"/>
              <a:buAutoNum type="arabicPeriod"/>
            </a:pPr>
            <a:r>
              <a:rPr lang="en-GB" sz="1400" b="1" i="0" dirty="0">
                <a:solidFill>
                  <a:srgbClr val="CCCCCC"/>
                </a:solidFill>
                <a:effectLst/>
              </a:rPr>
              <a:t>Noise Considerations</a:t>
            </a:r>
            <a:r>
              <a:rPr lang="en-GB" sz="1400" b="0" i="0" dirty="0">
                <a:solidFill>
                  <a:srgbClr val="CCCCCC"/>
                </a:solidFill>
                <a:effectLst/>
              </a:rPr>
              <a:t>: PWM frequency can affect electromagnetic interference (EMI) and audible noise produced by the motor and drive electronics. Selecting a PWM frequency that minimizes EMI and audible noise interference is important, especially in applications where electromagnetic compatibility (EMC) is critical.</a:t>
            </a:r>
          </a:p>
          <a:p>
            <a:pPr algn="l">
              <a:buFont typeface="+mj-lt"/>
              <a:buAutoNum type="arabicPeriod"/>
            </a:pPr>
            <a:r>
              <a:rPr lang="en-GB" sz="1400" b="1" i="0" dirty="0">
                <a:solidFill>
                  <a:srgbClr val="CCCCCC"/>
                </a:solidFill>
                <a:effectLst/>
              </a:rPr>
              <a:t>Application Requirements</a:t>
            </a:r>
            <a:r>
              <a:rPr lang="en-GB" sz="1400" b="0" i="0" dirty="0">
                <a:solidFill>
                  <a:srgbClr val="CCCCCC"/>
                </a:solidFill>
                <a:effectLst/>
              </a:rPr>
              <a:t>: Consider the specific requirements and constraints of the application, such as speed range, torque control, and dynamic response. The PWM frequency should be selected to meet the performance and efficiency requirements of the application.</a:t>
            </a:r>
          </a:p>
          <a:p>
            <a:endParaRPr lang="en-GB" sz="1000" dirty="0"/>
          </a:p>
        </p:txBody>
      </p:sp>
      <p:sp>
        <p:nvSpPr>
          <p:cNvPr id="11" name="TextBox 10">
            <a:extLst>
              <a:ext uri="{FF2B5EF4-FFF2-40B4-BE49-F238E27FC236}">
                <a16:creationId xmlns:a16="http://schemas.microsoft.com/office/drawing/2014/main" id="{E3BD8D2E-1580-D97B-A64E-4CF60D90F917}"/>
              </a:ext>
            </a:extLst>
          </p:cNvPr>
          <p:cNvSpPr txBox="1"/>
          <p:nvPr/>
        </p:nvSpPr>
        <p:spPr>
          <a:xfrm>
            <a:off x="2437071" y="5383381"/>
            <a:ext cx="7645619" cy="369332"/>
          </a:xfrm>
          <a:prstGeom prst="rect">
            <a:avLst/>
          </a:prstGeom>
          <a:noFill/>
        </p:spPr>
        <p:txBody>
          <a:bodyPr wrap="none" rtlCol="0">
            <a:spAutoFit/>
          </a:bodyPr>
          <a:lstStyle/>
          <a:p>
            <a:r>
              <a:rPr lang="en-IN" dirty="0">
                <a:solidFill>
                  <a:schemeClr val="bg1"/>
                </a:solidFill>
              </a:rPr>
              <a:t>In normal ESCs, with </a:t>
            </a:r>
            <a:r>
              <a:rPr lang="en-IN" dirty="0" err="1">
                <a:solidFill>
                  <a:schemeClr val="bg1"/>
                </a:solidFill>
              </a:rPr>
              <a:t>SiC</a:t>
            </a:r>
            <a:r>
              <a:rPr lang="en-IN" dirty="0">
                <a:solidFill>
                  <a:schemeClr val="bg1"/>
                </a:solidFill>
              </a:rPr>
              <a:t> MOSFETs, PWM frequency of 50-80kHz is used</a:t>
            </a:r>
            <a:endParaRPr lang="en-GB" dirty="0">
              <a:solidFill>
                <a:schemeClr val="bg1"/>
              </a:solidFill>
            </a:endParaRPr>
          </a:p>
        </p:txBody>
      </p:sp>
    </p:spTree>
    <p:extLst>
      <p:ext uri="{BB962C8B-B14F-4D97-AF65-F5344CB8AC3E}">
        <p14:creationId xmlns:p14="http://schemas.microsoft.com/office/powerpoint/2010/main" val="269379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W</a:t>
            </a:r>
            <a:r>
              <a:rPr lang="en-GB" dirty="0" err="1"/>
              <a:t>hy</a:t>
            </a:r>
            <a:r>
              <a:rPr lang="en-GB" dirty="0"/>
              <a:t> </a:t>
            </a:r>
            <a:r>
              <a:rPr lang="en-GB" dirty="0" err="1"/>
              <a:t>GaNFETs</a:t>
            </a:r>
            <a:r>
              <a:rPr lang="en-GB" dirty="0"/>
              <a:t>: PWM and frequency</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17</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11" name="TextBox 10">
            <a:extLst>
              <a:ext uri="{FF2B5EF4-FFF2-40B4-BE49-F238E27FC236}">
                <a16:creationId xmlns:a16="http://schemas.microsoft.com/office/drawing/2014/main" id="{E3BD8D2E-1580-D97B-A64E-4CF60D90F917}"/>
              </a:ext>
            </a:extLst>
          </p:cNvPr>
          <p:cNvSpPr txBox="1"/>
          <p:nvPr/>
        </p:nvSpPr>
        <p:spPr>
          <a:xfrm>
            <a:off x="2558369" y="1506022"/>
            <a:ext cx="7312195" cy="369332"/>
          </a:xfrm>
          <a:prstGeom prst="rect">
            <a:avLst/>
          </a:prstGeom>
          <a:noFill/>
        </p:spPr>
        <p:txBody>
          <a:bodyPr wrap="none" rtlCol="0">
            <a:spAutoFit/>
          </a:bodyPr>
          <a:lstStyle/>
          <a:p>
            <a:r>
              <a:rPr lang="en-IN" dirty="0">
                <a:solidFill>
                  <a:schemeClr val="bg1"/>
                </a:solidFill>
              </a:rPr>
              <a:t>In normal ESCs, with </a:t>
            </a:r>
            <a:r>
              <a:rPr lang="en-IN" dirty="0" err="1">
                <a:solidFill>
                  <a:schemeClr val="bg1"/>
                </a:solidFill>
              </a:rPr>
              <a:t>SiC</a:t>
            </a:r>
            <a:r>
              <a:rPr lang="en-IN" dirty="0">
                <a:solidFill>
                  <a:schemeClr val="bg1"/>
                </a:solidFill>
              </a:rPr>
              <a:t> MOSFETs, PWM frequency of 80kHz is used</a:t>
            </a:r>
            <a:endParaRPr lang="en-GB" dirty="0">
              <a:solidFill>
                <a:schemeClr val="bg1"/>
              </a:solidFill>
            </a:endParaRPr>
          </a:p>
        </p:txBody>
      </p:sp>
      <p:pic>
        <p:nvPicPr>
          <p:cNvPr id="13" name="Picture 12">
            <a:extLst>
              <a:ext uri="{FF2B5EF4-FFF2-40B4-BE49-F238E27FC236}">
                <a16:creationId xmlns:a16="http://schemas.microsoft.com/office/drawing/2014/main" id="{8C6B17C1-C75A-A228-C089-A3E65DBB53FD}"/>
              </a:ext>
            </a:extLst>
          </p:cNvPr>
          <p:cNvPicPr>
            <a:picLocks noChangeAspect="1"/>
          </p:cNvPicPr>
          <p:nvPr/>
        </p:nvPicPr>
        <p:blipFill>
          <a:blip r:embed="rId3"/>
          <a:stretch>
            <a:fillRect/>
          </a:stretch>
        </p:blipFill>
        <p:spPr>
          <a:xfrm>
            <a:off x="569154" y="1930160"/>
            <a:ext cx="6886575" cy="4057650"/>
          </a:xfrm>
          <a:prstGeom prst="rect">
            <a:avLst/>
          </a:prstGeom>
        </p:spPr>
      </p:pic>
      <p:sp>
        <p:nvSpPr>
          <p:cNvPr id="14" name="TextBox 13">
            <a:extLst>
              <a:ext uri="{FF2B5EF4-FFF2-40B4-BE49-F238E27FC236}">
                <a16:creationId xmlns:a16="http://schemas.microsoft.com/office/drawing/2014/main" id="{ADEB83EB-8065-A5C3-1E24-AA449C08CE0D}"/>
              </a:ext>
            </a:extLst>
          </p:cNvPr>
          <p:cNvSpPr txBox="1"/>
          <p:nvPr/>
        </p:nvSpPr>
        <p:spPr>
          <a:xfrm>
            <a:off x="7557796" y="1930160"/>
            <a:ext cx="4251730" cy="2308324"/>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We can use 200kHz PWM frequency for similar switching loses using </a:t>
            </a:r>
            <a:r>
              <a:rPr lang="en-GB" dirty="0" err="1">
                <a:solidFill>
                  <a:schemeClr val="bg1"/>
                </a:solidFill>
              </a:rPr>
              <a:t>GaNs</a:t>
            </a:r>
            <a:r>
              <a:rPr lang="en-GB" dirty="0">
                <a:solidFill>
                  <a:schemeClr val="bg1"/>
                </a:solidFill>
              </a:rPr>
              <a:t> instead of commonly used </a:t>
            </a:r>
            <a:r>
              <a:rPr lang="en-GB" dirty="0" err="1">
                <a:solidFill>
                  <a:schemeClr val="bg1"/>
                </a:solidFill>
              </a:rPr>
              <a:t>SiC</a:t>
            </a:r>
            <a:r>
              <a:rPr lang="en-GB" dirty="0">
                <a:solidFill>
                  <a:schemeClr val="bg1"/>
                </a:solidFill>
              </a:rPr>
              <a:t> (An </a:t>
            </a:r>
            <a:r>
              <a:rPr lang="en-GB" dirty="0" err="1">
                <a:solidFill>
                  <a:schemeClr val="bg1"/>
                </a:solidFill>
              </a:rPr>
              <a:t>SiC</a:t>
            </a:r>
            <a:r>
              <a:rPr lang="en-GB" dirty="0">
                <a:solidFill>
                  <a:schemeClr val="bg1"/>
                </a:solidFill>
              </a:rPr>
              <a:t> MOSFET e.g. is attached at the bottom with characteristics similar to selected </a:t>
            </a:r>
            <a:r>
              <a:rPr lang="en-GB" dirty="0" err="1">
                <a:solidFill>
                  <a:schemeClr val="bg1"/>
                </a:solidFill>
              </a:rPr>
              <a:t>GaNFET</a:t>
            </a:r>
            <a:r>
              <a:rPr lang="en-GB" dirty="0">
                <a:solidFill>
                  <a:schemeClr val="bg1"/>
                </a:solidFill>
              </a:rPr>
              <a:t>)</a:t>
            </a:r>
          </a:p>
          <a:p>
            <a:pPr marL="742950" lvl="1" indent="-285750">
              <a:buFont typeface="Arial" panose="020B0604020202020204" pitchFamily="34" charset="0"/>
              <a:buChar char="•"/>
            </a:pPr>
            <a:r>
              <a:rPr lang="en-GB" dirty="0">
                <a:solidFill>
                  <a:schemeClr val="bg1"/>
                </a:solidFill>
              </a:rPr>
              <a:t>150% increase in frequency</a:t>
            </a:r>
          </a:p>
          <a:p>
            <a:pPr marL="742950" lvl="1" indent="-285750">
              <a:buFont typeface="Arial" panose="020B0604020202020204" pitchFamily="34" charset="0"/>
              <a:buChar char="•"/>
            </a:pPr>
            <a:r>
              <a:rPr lang="en-GB" dirty="0">
                <a:solidFill>
                  <a:schemeClr val="bg1"/>
                </a:solidFill>
              </a:rPr>
              <a:t>60% reduction in ripple </a:t>
            </a:r>
            <a:r>
              <a:rPr lang="en-GB" dirty="0" err="1">
                <a:solidFill>
                  <a:schemeClr val="bg1"/>
                </a:solidFill>
              </a:rPr>
              <a:t>currrent</a:t>
            </a:r>
            <a:endParaRPr lang="en-GB" dirty="0">
              <a:solidFill>
                <a:schemeClr val="bg1"/>
              </a:solidFill>
            </a:endParaRPr>
          </a:p>
        </p:txBody>
      </p:sp>
      <p:pic>
        <p:nvPicPr>
          <p:cNvPr id="19" name="Picture 2" descr="Figure 11 - Typical current ripple generated by a 50 kHz PWM at steady state (duty cycle of 80%) The duty cycle is the same in both cases, therefore the average current is the same. Left graph shows a low current ripple, the RMS current value is close to the average current value. Right graph shows a high current ripple, the RMS current value is significantly higher than the average current value.">
            <a:extLst>
              <a:ext uri="{FF2B5EF4-FFF2-40B4-BE49-F238E27FC236}">
                <a16:creationId xmlns:a16="http://schemas.microsoft.com/office/drawing/2014/main" id="{0B42004E-CB92-63F8-B281-8B02AD770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8357" y="4293290"/>
            <a:ext cx="3721169" cy="16841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EF009B85-D3EC-B74B-9509-8B8B801264AE}"/>
              </a:ext>
            </a:extLst>
          </p:cNvPr>
          <p:cNvPicPr>
            <a:picLocks noChangeAspect="1"/>
          </p:cNvPicPr>
          <p:nvPr/>
        </p:nvPicPr>
        <p:blipFill>
          <a:blip r:embed="rId5"/>
          <a:stretch>
            <a:fillRect/>
          </a:stretch>
        </p:blipFill>
        <p:spPr>
          <a:xfrm>
            <a:off x="3676831" y="6392183"/>
            <a:ext cx="7557796" cy="378941"/>
          </a:xfrm>
          <a:prstGeom prst="rect">
            <a:avLst/>
          </a:prstGeom>
        </p:spPr>
      </p:pic>
    </p:spTree>
    <p:extLst>
      <p:ext uri="{BB962C8B-B14F-4D97-AF65-F5344CB8AC3E}">
        <p14:creationId xmlns:p14="http://schemas.microsoft.com/office/powerpoint/2010/main" val="93887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W</a:t>
            </a:r>
            <a:r>
              <a:rPr lang="en-GB" dirty="0" err="1"/>
              <a:t>hy</a:t>
            </a:r>
            <a:r>
              <a:rPr lang="en-GB" dirty="0"/>
              <a:t> </a:t>
            </a:r>
            <a:r>
              <a:rPr lang="en-GB" dirty="0" err="1"/>
              <a:t>GaNs</a:t>
            </a:r>
            <a:r>
              <a:rPr lang="en-GB" dirty="0"/>
              <a:t>: PWM and frequency</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18</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pic>
        <p:nvPicPr>
          <p:cNvPr id="4" name="Picture 3">
            <a:extLst>
              <a:ext uri="{FF2B5EF4-FFF2-40B4-BE49-F238E27FC236}">
                <a16:creationId xmlns:a16="http://schemas.microsoft.com/office/drawing/2014/main" id="{899F6E39-BCBD-A075-C437-5E2A65E8ECBD}"/>
              </a:ext>
            </a:extLst>
          </p:cNvPr>
          <p:cNvPicPr>
            <a:picLocks noChangeAspect="1"/>
          </p:cNvPicPr>
          <p:nvPr/>
        </p:nvPicPr>
        <p:blipFill>
          <a:blip r:embed="rId3"/>
          <a:stretch>
            <a:fillRect/>
          </a:stretch>
        </p:blipFill>
        <p:spPr>
          <a:xfrm>
            <a:off x="435319" y="1629682"/>
            <a:ext cx="3497792" cy="2689743"/>
          </a:xfrm>
          <a:prstGeom prst="rect">
            <a:avLst/>
          </a:prstGeom>
        </p:spPr>
      </p:pic>
      <p:pic>
        <p:nvPicPr>
          <p:cNvPr id="6" name="Picture 5">
            <a:extLst>
              <a:ext uri="{FF2B5EF4-FFF2-40B4-BE49-F238E27FC236}">
                <a16:creationId xmlns:a16="http://schemas.microsoft.com/office/drawing/2014/main" id="{6365E86B-0664-8579-A07F-133F904554C0}"/>
              </a:ext>
            </a:extLst>
          </p:cNvPr>
          <p:cNvPicPr>
            <a:picLocks noChangeAspect="1"/>
          </p:cNvPicPr>
          <p:nvPr/>
        </p:nvPicPr>
        <p:blipFill>
          <a:blip r:embed="rId4"/>
          <a:stretch>
            <a:fillRect/>
          </a:stretch>
        </p:blipFill>
        <p:spPr>
          <a:xfrm>
            <a:off x="3933111" y="1629682"/>
            <a:ext cx="3546814" cy="2689743"/>
          </a:xfrm>
          <a:prstGeom prst="rect">
            <a:avLst/>
          </a:prstGeom>
        </p:spPr>
      </p:pic>
      <p:pic>
        <p:nvPicPr>
          <p:cNvPr id="10242" name="Picture 2" descr="Figure 12 - Current ripple vs. PWM duty cycle">
            <a:extLst>
              <a:ext uri="{FF2B5EF4-FFF2-40B4-BE49-F238E27FC236}">
                <a16:creationId xmlns:a16="http://schemas.microsoft.com/office/drawing/2014/main" id="{B45222B3-9DEB-6425-E930-FF19E5349D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9925" y="1629681"/>
            <a:ext cx="4235817" cy="26897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AABBE3-4388-38B0-3609-6F5D68309695}"/>
              </a:ext>
            </a:extLst>
          </p:cNvPr>
          <p:cNvSpPr txBox="1"/>
          <p:nvPr/>
        </p:nvSpPr>
        <p:spPr>
          <a:xfrm>
            <a:off x="3580652" y="4852859"/>
            <a:ext cx="5560319" cy="923330"/>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PWM Duty Cycle:</a:t>
            </a:r>
          </a:p>
          <a:p>
            <a:pPr marL="742950" lvl="1" indent="-285750">
              <a:buFont typeface="Arial" panose="020B0604020202020204" pitchFamily="34" charset="0"/>
              <a:buChar char="•"/>
            </a:pPr>
            <a:r>
              <a:rPr lang="en-GB" dirty="0">
                <a:solidFill>
                  <a:schemeClr val="bg1"/>
                </a:solidFill>
              </a:rPr>
              <a:t>MAX: 19/40=0.475 (47.5% @ Min Voltage)</a:t>
            </a:r>
          </a:p>
          <a:p>
            <a:pPr marL="742950" lvl="1" indent="-285750">
              <a:buFont typeface="Arial" panose="020B0604020202020204" pitchFamily="34" charset="0"/>
              <a:buChar char="•"/>
            </a:pPr>
            <a:r>
              <a:rPr lang="en-GB" dirty="0">
                <a:solidFill>
                  <a:schemeClr val="bg1"/>
                </a:solidFill>
              </a:rPr>
              <a:t>MIN: 19/60=0.3167 (31.7% @ Max Voltage)</a:t>
            </a:r>
          </a:p>
        </p:txBody>
      </p:sp>
    </p:spTree>
    <p:extLst>
      <p:ext uri="{BB962C8B-B14F-4D97-AF65-F5344CB8AC3E}">
        <p14:creationId xmlns:p14="http://schemas.microsoft.com/office/powerpoint/2010/main" val="5897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Selected </a:t>
            </a:r>
            <a:r>
              <a:rPr lang="en-IN" dirty="0" err="1"/>
              <a:t>GaNFET</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19</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3" name="TextBox 2">
            <a:extLst>
              <a:ext uri="{FF2B5EF4-FFF2-40B4-BE49-F238E27FC236}">
                <a16:creationId xmlns:a16="http://schemas.microsoft.com/office/drawing/2014/main" id="{46D40610-BA33-12BC-BE5C-93367BC5FA5B}"/>
              </a:ext>
            </a:extLst>
          </p:cNvPr>
          <p:cNvSpPr txBox="1"/>
          <p:nvPr/>
        </p:nvSpPr>
        <p:spPr>
          <a:xfrm>
            <a:off x="580278" y="1412715"/>
            <a:ext cx="8955607" cy="1477328"/>
          </a:xfrm>
          <a:prstGeom prst="rect">
            <a:avLst/>
          </a:prstGeom>
          <a:noFill/>
        </p:spPr>
        <p:txBody>
          <a:bodyPr wrap="square" rtlCol="0">
            <a:spAutoFit/>
          </a:bodyPr>
          <a:lstStyle/>
          <a:p>
            <a:pPr algn="l"/>
            <a:r>
              <a:rPr lang="en-GB" u="sng" dirty="0">
                <a:solidFill>
                  <a:schemeClr val="bg1"/>
                </a:solidFill>
              </a:rPr>
              <a:t>Options Infineon Provided</a:t>
            </a:r>
            <a:r>
              <a:rPr lang="en-GB" dirty="0">
                <a:solidFill>
                  <a:schemeClr val="bg1"/>
                </a:solidFill>
              </a:rPr>
              <a:t>: </a:t>
            </a:r>
            <a:endParaRPr lang="pt-BR" b="0" i="0" dirty="0">
              <a:solidFill>
                <a:srgbClr val="CCCCCC"/>
              </a:solidFill>
              <a:effectLst/>
              <a:latin typeface="-apple-system"/>
            </a:endParaRPr>
          </a:p>
          <a:p>
            <a:pPr marL="285750" indent="-285750">
              <a:buFont typeface="Arial" panose="020B0604020202020204" pitchFamily="34" charset="0"/>
              <a:buChar char="•"/>
            </a:pPr>
            <a:r>
              <a:rPr lang="pt-BR" b="0" i="0" dirty="0">
                <a:solidFill>
                  <a:srgbClr val="CCCCCC"/>
                </a:solidFill>
                <a:effectLst/>
                <a:latin typeface="-apple-system"/>
              </a:rPr>
              <a:t>4 GaNs: -IGO60R070D1 -IGOT60R070D1 -IGLD60R070D1 -IGT60R070D1</a:t>
            </a:r>
          </a:p>
          <a:p>
            <a:r>
              <a:rPr lang="en-GB" dirty="0">
                <a:solidFill>
                  <a:schemeClr val="bg1"/>
                </a:solidFill>
              </a:rPr>
              <a:t>	(All have the similar Electrical Characteristics, just footprints are different)</a:t>
            </a:r>
          </a:p>
          <a:p>
            <a:pPr marL="285750" indent="-285750">
              <a:buFont typeface="Arial" panose="020B0604020202020204" pitchFamily="34" charset="0"/>
              <a:buChar char="•"/>
            </a:pPr>
            <a:r>
              <a:rPr lang="en-GB" dirty="0">
                <a:solidFill>
                  <a:srgbClr val="CCCCCC"/>
                </a:solidFill>
                <a:latin typeface="-apple-system"/>
              </a:rPr>
              <a:t>W</a:t>
            </a:r>
            <a:r>
              <a:rPr lang="en-GB" b="0" i="0" dirty="0">
                <a:solidFill>
                  <a:srgbClr val="CCCCCC"/>
                </a:solidFill>
                <a:effectLst/>
                <a:latin typeface="-apple-system"/>
              </a:rPr>
              <a:t>e will be using IGT60R070D1</a:t>
            </a:r>
            <a:endParaRPr lang="en-GB" dirty="0">
              <a:solidFill>
                <a:schemeClr val="bg1"/>
              </a:solidFill>
            </a:endParaRPr>
          </a:p>
          <a:p>
            <a:endParaRPr lang="en-GB" dirty="0">
              <a:solidFill>
                <a:schemeClr val="bg1"/>
              </a:solidFill>
            </a:endParaRPr>
          </a:p>
        </p:txBody>
      </p:sp>
      <p:pic>
        <p:nvPicPr>
          <p:cNvPr id="8" name="Picture 7">
            <a:extLst>
              <a:ext uri="{FF2B5EF4-FFF2-40B4-BE49-F238E27FC236}">
                <a16:creationId xmlns:a16="http://schemas.microsoft.com/office/drawing/2014/main" id="{D47E5720-FBA0-0261-8836-DF046EC66B86}"/>
              </a:ext>
            </a:extLst>
          </p:cNvPr>
          <p:cNvPicPr>
            <a:picLocks noChangeAspect="1"/>
          </p:cNvPicPr>
          <p:nvPr/>
        </p:nvPicPr>
        <p:blipFill>
          <a:blip r:embed="rId3"/>
          <a:stretch>
            <a:fillRect/>
          </a:stretch>
        </p:blipFill>
        <p:spPr>
          <a:xfrm>
            <a:off x="688850" y="2890043"/>
            <a:ext cx="3414269" cy="2908451"/>
          </a:xfrm>
          <a:prstGeom prst="rect">
            <a:avLst/>
          </a:prstGeom>
        </p:spPr>
      </p:pic>
      <p:pic>
        <p:nvPicPr>
          <p:cNvPr id="10" name="Picture 9">
            <a:extLst>
              <a:ext uri="{FF2B5EF4-FFF2-40B4-BE49-F238E27FC236}">
                <a16:creationId xmlns:a16="http://schemas.microsoft.com/office/drawing/2014/main" id="{A752EB88-A4AD-847F-65EC-FD99936EA5F7}"/>
              </a:ext>
            </a:extLst>
          </p:cNvPr>
          <p:cNvPicPr>
            <a:picLocks noChangeAspect="1"/>
          </p:cNvPicPr>
          <p:nvPr/>
        </p:nvPicPr>
        <p:blipFill>
          <a:blip r:embed="rId4"/>
          <a:stretch>
            <a:fillRect/>
          </a:stretch>
        </p:blipFill>
        <p:spPr>
          <a:xfrm>
            <a:off x="5465686" y="2618764"/>
            <a:ext cx="5169581" cy="1817759"/>
          </a:xfrm>
          <a:prstGeom prst="rect">
            <a:avLst/>
          </a:prstGeom>
        </p:spPr>
      </p:pic>
      <p:pic>
        <p:nvPicPr>
          <p:cNvPr id="12" name="Picture 11">
            <a:extLst>
              <a:ext uri="{FF2B5EF4-FFF2-40B4-BE49-F238E27FC236}">
                <a16:creationId xmlns:a16="http://schemas.microsoft.com/office/drawing/2014/main" id="{A2392B47-9BAF-5EDC-2A76-1E2434AC7DAD}"/>
              </a:ext>
            </a:extLst>
          </p:cNvPr>
          <p:cNvPicPr>
            <a:picLocks noChangeAspect="1"/>
          </p:cNvPicPr>
          <p:nvPr/>
        </p:nvPicPr>
        <p:blipFill>
          <a:blip r:embed="rId5"/>
          <a:stretch>
            <a:fillRect/>
          </a:stretch>
        </p:blipFill>
        <p:spPr>
          <a:xfrm>
            <a:off x="5202501" y="4688324"/>
            <a:ext cx="5695950" cy="676275"/>
          </a:xfrm>
          <a:prstGeom prst="rect">
            <a:avLst/>
          </a:prstGeom>
        </p:spPr>
      </p:pic>
      <p:sp>
        <p:nvSpPr>
          <p:cNvPr id="13" name="TextBox 12">
            <a:extLst>
              <a:ext uri="{FF2B5EF4-FFF2-40B4-BE49-F238E27FC236}">
                <a16:creationId xmlns:a16="http://schemas.microsoft.com/office/drawing/2014/main" id="{F2F8CA05-130B-7FA4-31B7-2398298DCF86}"/>
              </a:ext>
            </a:extLst>
          </p:cNvPr>
          <p:cNvSpPr txBox="1"/>
          <p:nvPr/>
        </p:nvSpPr>
        <p:spPr>
          <a:xfrm>
            <a:off x="6034767" y="5597609"/>
            <a:ext cx="3909333" cy="369332"/>
          </a:xfrm>
          <a:prstGeom prst="rect">
            <a:avLst/>
          </a:prstGeom>
          <a:noFill/>
        </p:spPr>
        <p:txBody>
          <a:bodyPr wrap="square" rtlCol="0">
            <a:spAutoFit/>
          </a:bodyPr>
          <a:lstStyle/>
          <a:p>
            <a:pPr algn="l"/>
            <a:r>
              <a:rPr lang="en-GB" b="0" i="0" dirty="0">
                <a:solidFill>
                  <a:srgbClr val="CCCCCC"/>
                </a:solidFill>
                <a:effectLst/>
                <a:latin typeface="-apple-system"/>
              </a:rPr>
              <a:t>Max Frequency supported: 41.67 MHz</a:t>
            </a:r>
            <a:endParaRPr lang="en-GB" dirty="0">
              <a:solidFill>
                <a:schemeClr val="bg1"/>
              </a:solidFill>
            </a:endParaRPr>
          </a:p>
        </p:txBody>
      </p:sp>
    </p:spTree>
    <p:extLst>
      <p:ext uri="{BB962C8B-B14F-4D97-AF65-F5344CB8AC3E}">
        <p14:creationId xmlns:p14="http://schemas.microsoft.com/office/powerpoint/2010/main" val="3858653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dirty="0"/>
              <a:t>Our aim is design, build, and test a compact controller for a brushless DC (BLDC) motor suitable for driving the joint of a </a:t>
            </a:r>
            <a:r>
              <a:rPr lang="en-GB" dirty="0" err="1"/>
              <a:t>cobot</a:t>
            </a:r>
            <a:endParaRPr lang="en-GB" dirty="0"/>
          </a:p>
          <a:p>
            <a:pPr rtl="0"/>
            <a:endParaRPr lang="en-GB" dirty="0"/>
          </a:p>
          <a:p>
            <a:pPr rtl="0"/>
            <a:endParaRPr lang="en-GB"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972748"/>
            <a:ext cx="6888665" cy="2241805"/>
          </a:xfrm>
        </p:spPr>
        <p:txBody>
          <a:bodyPr rtlCol="0"/>
          <a:lstStyle>
            <a:defPPr>
              <a:defRPr lang="en-GB"/>
            </a:defPPr>
          </a:lstStyle>
          <a:p>
            <a:pPr rtl="0"/>
            <a:r>
              <a:rPr lang="en-GB" dirty="0"/>
              <a:t>Theory</a:t>
            </a:r>
          </a:p>
          <a:p>
            <a:pPr rtl="0"/>
            <a:r>
              <a:rPr lang="en-GB" dirty="0"/>
              <a:t>Research</a:t>
            </a:r>
          </a:p>
          <a:p>
            <a:pPr rtl="0"/>
            <a:r>
              <a:rPr lang="en-GB" dirty="0"/>
              <a:t>Implementation</a:t>
            </a:r>
          </a:p>
          <a:p>
            <a:pPr rtl="0"/>
            <a:r>
              <a:rPr lang="en-GB" dirty="0"/>
              <a:t>Further works</a:t>
            </a:r>
          </a:p>
          <a:p>
            <a:pPr rtl="0"/>
            <a:endParaRPr lang="en-GB"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rtlCol="0"/>
          <a:lstStyle>
            <a:defPPr>
              <a:defRPr lang="en-GB"/>
            </a:defPPr>
          </a:lstStyle>
          <a:p>
            <a:pPr rtl="0"/>
            <a:r>
              <a:rPr lang="en-GB" dirty="0"/>
              <a:t>Motor Controller for a BLDC motor</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a:t>
            </a:fld>
            <a:endParaRPr lang="en-GB" dirty="0"/>
          </a:p>
        </p:txBody>
      </p:sp>
    </p:spTree>
    <p:extLst>
      <p:ext uri="{BB962C8B-B14F-4D97-AF65-F5344CB8AC3E}">
        <p14:creationId xmlns:p14="http://schemas.microsoft.com/office/powerpoint/2010/main" val="2249031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Recommended Circuit by Infineon</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20</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pic>
        <p:nvPicPr>
          <p:cNvPr id="5" name="Picture 4">
            <a:extLst>
              <a:ext uri="{FF2B5EF4-FFF2-40B4-BE49-F238E27FC236}">
                <a16:creationId xmlns:a16="http://schemas.microsoft.com/office/drawing/2014/main" id="{A2982CBB-DCDB-FC18-F127-2812BC65B479}"/>
              </a:ext>
            </a:extLst>
          </p:cNvPr>
          <p:cNvPicPr>
            <a:picLocks noChangeAspect="1"/>
          </p:cNvPicPr>
          <p:nvPr/>
        </p:nvPicPr>
        <p:blipFill>
          <a:blip r:embed="rId3"/>
          <a:stretch>
            <a:fillRect/>
          </a:stretch>
        </p:blipFill>
        <p:spPr>
          <a:xfrm>
            <a:off x="359090" y="1401553"/>
            <a:ext cx="7381352" cy="4735731"/>
          </a:xfrm>
          <a:prstGeom prst="rect">
            <a:avLst/>
          </a:prstGeom>
        </p:spPr>
      </p:pic>
      <p:sp>
        <p:nvSpPr>
          <p:cNvPr id="6" name="TextBox 5">
            <a:extLst>
              <a:ext uri="{FF2B5EF4-FFF2-40B4-BE49-F238E27FC236}">
                <a16:creationId xmlns:a16="http://schemas.microsoft.com/office/drawing/2014/main" id="{3C950F6A-D6EE-1A13-1544-7ABDD4F73EE1}"/>
              </a:ext>
            </a:extLst>
          </p:cNvPr>
          <p:cNvSpPr txBox="1"/>
          <p:nvPr/>
        </p:nvSpPr>
        <p:spPr>
          <a:xfrm>
            <a:off x="7940270" y="2476756"/>
            <a:ext cx="4251730" cy="341632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Recommended </a:t>
            </a:r>
            <a:r>
              <a:rPr lang="en-IN" dirty="0" err="1">
                <a:solidFill>
                  <a:schemeClr val="bg1"/>
                </a:solidFill>
              </a:rPr>
              <a:t>GaNFET</a:t>
            </a:r>
            <a:r>
              <a:rPr lang="en-IN" dirty="0">
                <a:solidFill>
                  <a:schemeClr val="bg1"/>
                </a:solidFill>
              </a:rPr>
              <a:t> driver:</a:t>
            </a:r>
          </a:p>
          <a:p>
            <a:pPr marL="742950" lvl="1" indent="-285750">
              <a:buFont typeface="Arial" panose="020B0604020202020204" pitchFamily="34" charset="0"/>
              <a:buChar char="•"/>
            </a:pPr>
            <a:r>
              <a:rPr lang="en-IN" dirty="0">
                <a:solidFill>
                  <a:schemeClr val="bg1"/>
                </a:solidFill>
              </a:rPr>
              <a:t>1EDN7126G</a:t>
            </a:r>
            <a:br>
              <a:rPr lang="en-IN" dirty="0">
                <a:solidFill>
                  <a:schemeClr val="bg1"/>
                </a:solidFill>
              </a:rPr>
            </a:br>
            <a:r>
              <a:rPr lang="en-IN" dirty="0">
                <a:solidFill>
                  <a:schemeClr val="bg1"/>
                </a:solidFill>
              </a:rPr>
              <a:t>(</a:t>
            </a:r>
            <a:r>
              <a:rPr lang="en-IN" dirty="0" err="1">
                <a:solidFill>
                  <a:schemeClr val="bg1"/>
                </a:solidFill>
              </a:rPr>
              <a:t>EiceDriver</a:t>
            </a:r>
            <a:r>
              <a:rPr lang="en-IN" dirty="0">
                <a:solidFill>
                  <a:schemeClr val="bg1"/>
                </a:solidFill>
              </a:rPr>
              <a:t> for </a:t>
            </a:r>
            <a:r>
              <a:rPr lang="en-IN" dirty="0" err="1">
                <a:solidFill>
                  <a:schemeClr val="bg1"/>
                </a:solidFill>
              </a:rPr>
              <a:t>CoolGaN</a:t>
            </a:r>
            <a:r>
              <a:rPr lang="en-IN" dirty="0">
                <a:solidFill>
                  <a:schemeClr val="bg1"/>
                </a:solidFill>
              </a:rPr>
              <a:t>)</a:t>
            </a:r>
          </a:p>
          <a:p>
            <a:pPr marL="285750" indent="-285750">
              <a:buFont typeface="Arial" panose="020B0604020202020204" pitchFamily="34" charset="0"/>
              <a:buChar char="•"/>
            </a:pPr>
            <a:r>
              <a:rPr lang="en-IN" dirty="0">
                <a:solidFill>
                  <a:schemeClr val="bg1"/>
                </a:solidFill>
              </a:rPr>
              <a:t>Recommended Current sensor:</a:t>
            </a:r>
          </a:p>
          <a:p>
            <a:pPr marL="742950" lvl="1" indent="-285750">
              <a:buFont typeface="Arial" panose="020B0604020202020204" pitchFamily="34" charset="0"/>
              <a:buChar char="•"/>
            </a:pPr>
            <a:r>
              <a:rPr lang="en-IN" dirty="0">
                <a:solidFill>
                  <a:schemeClr val="bg1"/>
                </a:solidFill>
              </a:rPr>
              <a:t>TLI4971</a:t>
            </a:r>
          </a:p>
          <a:p>
            <a:pPr marL="285750" indent="-285750">
              <a:buFont typeface="Arial" panose="020B0604020202020204" pitchFamily="34" charset="0"/>
              <a:buChar char="•"/>
            </a:pPr>
            <a:r>
              <a:rPr lang="en-IN" dirty="0">
                <a:solidFill>
                  <a:schemeClr val="bg1"/>
                </a:solidFill>
              </a:rPr>
              <a:t>Recommended MCUs or Controllers:</a:t>
            </a:r>
          </a:p>
          <a:p>
            <a:pPr marL="742950" lvl="1" indent="-285750">
              <a:buFont typeface="Arial" panose="020B0604020202020204" pitchFamily="34" charset="0"/>
              <a:buChar char="•"/>
            </a:pPr>
            <a:r>
              <a:rPr lang="en-IN" dirty="0">
                <a:solidFill>
                  <a:schemeClr val="bg1"/>
                </a:solidFill>
              </a:rPr>
              <a:t>XMC</a:t>
            </a:r>
          </a:p>
          <a:p>
            <a:pPr marL="742950" lvl="1" indent="-285750">
              <a:buFont typeface="Arial" panose="020B0604020202020204" pitchFamily="34" charset="0"/>
              <a:buChar char="•"/>
            </a:pPr>
            <a:r>
              <a:rPr lang="en-IN" dirty="0" err="1">
                <a:solidFill>
                  <a:schemeClr val="bg1"/>
                </a:solidFill>
              </a:rPr>
              <a:t>Aurix</a:t>
            </a:r>
            <a:endParaRPr lang="en-IN" dirty="0">
              <a:solidFill>
                <a:schemeClr val="bg1"/>
              </a:solidFill>
            </a:endParaRPr>
          </a:p>
          <a:p>
            <a:pPr marL="742950" lvl="1" indent="-285750">
              <a:buFont typeface="Arial" panose="020B0604020202020204" pitchFamily="34" charset="0"/>
              <a:buChar char="•"/>
            </a:pPr>
            <a:r>
              <a:rPr lang="en-IN" dirty="0">
                <a:solidFill>
                  <a:schemeClr val="bg1"/>
                </a:solidFill>
              </a:rPr>
              <a:t>PSOC</a:t>
            </a:r>
          </a:p>
          <a:p>
            <a:pPr marL="285750" indent="-285750">
              <a:buFont typeface="Arial" panose="020B0604020202020204" pitchFamily="34" charset="0"/>
              <a:buChar char="•"/>
            </a:pPr>
            <a:r>
              <a:rPr lang="en-IN" dirty="0">
                <a:solidFill>
                  <a:schemeClr val="bg1"/>
                </a:solidFill>
              </a:rPr>
              <a:t>Recommended encoder</a:t>
            </a:r>
          </a:p>
          <a:p>
            <a:pPr marL="742950" lvl="1" indent="-285750">
              <a:buFont typeface="Arial" panose="020B0604020202020204" pitchFamily="34" charset="0"/>
              <a:buChar char="•"/>
            </a:pPr>
            <a:r>
              <a:rPr lang="en-IN" dirty="0">
                <a:solidFill>
                  <a:schemeClr val="bg1"/>
                </a:solidFill>
              </a:rPr>
              <a:t>GMR</a:t>
            </a:r>
          </a:p>
          <a:p>
            <a:pPr marL="742950" lvl="1" indent="-285750">
              <a:buFont typeface="Arial" panose="020B0604020202020204" pitchFamily="34" charset="0"/>
              <a:buChar char="•"/>
            </a:pPr>
            <a:r>
              <a:rPr lang="en-IN" dirty="0">
                <a:solidFill>
                  <a:schemeClr val="bg1"/>
                </a:solidFill>
              </a:rPr>
              <a:t>AMR</a:t>
            </a:r>
            <a:endParaRPr lang="en-GB" dirty="0">
              <a:solidFill>
                <a:schemeClr val="bg1"/>
              </a:solidFill>
            </a:endParaRPr>
          </a:p>
        </p:txBody>
      </p:sp>
    </p:spTree>
    <p:extLst>
      <p:ext uri="{BB962C8B-B14F-4D97-AF65-F5344CB8AC3E}">
        <p14:creationId xmlns:p14="http://schemas.microsoft.com/office/powerpoint/2010/main" val="2544923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err="1">
                <a:solidFill>
                  <a:schemeClr val="bg1"/>
                </a:solidFill>
              </a:rPr>
              <a:t>GaNFET</a:t>
            </a:r>
            <a:r>
              <a:rPr lang="en-IN" dirty="0">
                <a:solidFill>
                  <a:schemeClr val="bg1"/>
                </a:solidFill>
              </a:rPr>
              <a:t> driver</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21</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6" name="TextBox 5">
            <a:extLst>
              <a:ext uri="{FF2B5EF4-FFF2-40B4-BE49-F238E27FC236}">
                <a16:creationId xmlns:a16="http://schemas.microsoft.com/office/drawing/2014/main" id="{3C950F6A-D6EE-1A13-1544-7ABDD4F73EE1}"/>
              </a:ext>
            </a:extLst>
          </p:cNvPr>
          <p:cNvSpPr txBox="1"/>
          <p:nvPr/>
        </p:nvSpPr>
        <p:spPr>
          <a:xfrm>
            <a:off x="801194" y="3172285"/>
            <a:ext cx="10595272"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Recommended </a:t>
            </a:r>
            <a:r>
              <a:rPr lang="en-IN" dirty="0" err="1">
                <a:solidFill>
                  <a:schemeClr val="bg1"/>
                </a:solidFill>
              </a:rPr>
              <a:t>GaNFET</a:t>
            </a:r>
            <a:r>
              <a:rPr lang="en-IN" dirty="0">
                <a:solidFill>
                  <a:schemeClr val="bg1"/>
                </a:solidFill>
              </a:rPr>
              <a:t> driver - 1EDN7126G (</a:t>
            </a:r>
            <a:r>
              <a:rPr lang="en-IN" dirty="0" err="1">
                <a:solidFill>
                  <a:schemeClr val="bg1"/>
                </a:solidFill>
              </a:rPr>
              <a:t>EiceDriver</a:t>
            </a:r>
            <a:r>
              <a:rPr lang="en-IN" dirty="0">
                <a:solidFill>
                  <a:schemeClr val="bg1"/>
                </a:solidFill>
              </a:rPr>
              <a:t> for </a:t>
            </a:r>
            <a:r>
              <a:rPr lang="en-IN" dirty="0" err="1">
                <a:solidFill>
                  <a:schemeClr val="bg1"/>
                </a:solidFill>
              </a:rPr>
              <a:t>CoolGaN</a:t>
            </a:r>
            <a:r>
              <a:rPr lang="en-IN" dirty="0">
                <a:solidFill>
                  <a:schemeClr val="bg1"/>
                </a:solidFill>
              </a:rPr>
              <a:t>)</a:t>
            </a:r>
          </a:p>
        </p:txBody>
      </p:sp>
      <p:sp>
        <p:nvSpPr>
          <p:cNvPr id="3" name="TextBox 2">
            <a:extLst>
              <a:ext uri="{FF2B5EF4-FFF2-40B4-BE49-F238E27FC236}">
                <a16:creationId xmlns:a16="http://schemas.microsoft.com/office/drawing/2014/main" id="{C598F969-CDAA-462E-D267-47474BE605A0}"/>
              </a:ext>
            </a:extLst>
          </p:cNvPr>
          <p:cNvSpPr txBox="1"/>
          <p:nvPr/>
        </p:nvSpPr>
        <p:spPr>
          <a:xfrm>
            <a:off x="835370" y="1690688"/>
            <a:ext cx="10689853" cy="1200329"/>
          </a:xfrm>
          <a:prstGeom prst="rect">
            <a:avLst/>
          </a:prstGeom>
          <a:noFill/>
        </p:spPr>
        <p:txBody>
          <a:bodyPr wrap="square" rtlCol="0">
            <a:spAutoFit/>
          </a:bodyPr>
          <a:lstStyle/>
          <a:p>
            <a:r>
              <a:rPr lang="en-GB" dirty="0">
                <a:solidFill>
                  <a:schemeClr val="bg1"/>
                </a:solidFill>
              </a:rPr>
              <a:t>What is Gate Driver?</a:t>
            </a:r>
          </a:p>
          <a:p>
            <a:pPr marL="285750" indent="-285750">
              <a:buFont typeface="Arial" panose="020B0604020202020204" pitchFamily="34" charset="0"/>
              <a:buChar char="•"/>
            </a:pPr>
            <a:r>
              <a:rPr lang="en-GB" dirty="0">
                <a:solidFill>
                  <a:schemeClr val="bg1"/>
                </a:solidFill>
              </a:rPr>
              <a:t>A gate driver is a power amplifier that accepts a low power input from a controller IC and produces the appropriate high current gate drive for a power device. It is used when a PWM controller cannot provide the output current required to drive the gate capacitance of the associated power device.</a:t>
            </a:r>
          </a:p>
        </p:txBody>
      </p:sp>
      <p:sp>
        <p:nvSpPr>
          <p:cNvPr id="8" name="TextBox 7">
            <a:extLst>
              <a:ext uri="{FF2B5EF4-FFF2-40B4-BE49-F238E27FC236}">
                <a16:creationId xmlns:a16="http://schemas.microsoft.com/office/drawing/2014/main" id="{5AD021E1-0E03-3A4E-D86D-1D9BD0771780}"/>
              </a:ext>
            </a:extLst>
          </p:cNvPr>
          <p:cNvSpPr txBox="1"/>
          <p:nvPr/>
        </p:nvSpPr>
        <p:spPr>
          <a:xfrm>
            <a:off x="795534" y="3517062"/>
            <a:ext cx="10456503" cy="2862322"/>
          </a:xfrm>
          <a:prstGeom prst="rect">
            <a:avLst/>
          </a:prstGeom>
          <a:noFill/>
        </p:spPr>
        <p:txBody>
          <a:bodyPr wrap="square" rtlCol="0">
            <a:spAutoFit/>
          </a:bodyPr>
          <a:lstStyle/>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This driver along with </a:t>
            </a:r>
            <a:r>
              <a:rPr lang="en-GB" dirty="0" err="1">
                <a:solidFill>
                  <a:schemeClr val="bg1"/>
                </a:solidFill>
              </a:rPr>
              <a:t>GaNFETs</a:t>
            </a:r>
            <a:r>
              <a:rPr lang="en-GB" dirty="0">
                <a:solidFill>
                  <a:schemeClr val="bg1"/>
                </a:solidFill>
              </a:rPr>
              <a:t> can be used in motor drive applications, such as those used for robotics, drones, automotive, and industrial machinery where high switching frequencies enable higher power density, increased efficiency, higher performance, and reduced EMI. These benefits can make </a:t>
            </a:r>
            <a:r>
              <a:rPr lang="en-GB" dirty="0" err="1">
                <a:solidFill>
                  <a:schemeClr val="bg1"/>
                </a:solidFill>
              </a:rPr>
              <a:t>GaN</a:t>
            </a:r>
            <a:r>
              <a:rPr lang="en-GB" dirty="0">
                <a:solidFill>
                  <a:schemeClr val="bg1"/>
                </a:solidFill>
              </a:rPr>
              <a:t>-based motor drive systems more compact, reliable, and cost-effective than silicon-based systems.</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Turn on, off propagation delay= 75ns impulse blanking time = 40ns(min time pulse on)</a:t>
            </a:r>
          </a:p>
          <a:p>
            <a:pPr marL="742950" lvl="1" indent="-285750">
              <a:buFont typeface="Arial" panose="020B0604020202020204" pitchFamily="34" charset="0"/>
              <a:buChar char="•"/>
            </a:pPr>
            <a:r>
              <a:rPr lang="en-GB" dirty="0">
                <a:solidFill>
                  <a:schemeClr val="bg1"/>
                </a:solidFill>
              </a:rPr>
              <a:t>Max frequency= 1/((10+14+75+75+40)*10^-9) = 4.673MHz</a:t>
            </a:r>
          </a:p>
          <a:p>
            <a:endParaRPr lang="en-GB" dirty="0"/>
          </a:p>
        </p:txBody>
      </p:sp>
    </p:spTree>
    <p:extLst>
      <p:ext uri="{BB962C8B-B14F-4D97-AF65-F5344CB8AC3E}">
        <p14:creationId xmlns:p14="http://schemas.microsoft.com/office/powerpoint/2010/main" val="4021166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err="1">
                <a:solidFill>
                  <a:schemeClr val="bg1"/>
                </a:solidFill>
              </a:rPr>
              <a:t>GaNFET</a:t>
            </a:r>
            <a:r>
              <a:rPr lang="en-IN" dirty="0">
                <a:solidFill>
                  <a:schemeClr val="bg1"/>
                </a:solidFill>
              </a:rPr>
              <a:t> driver</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22</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pic>
        <p:nvPicPr>
          <p:cNvPr id="10" name="Picture 9">
            <a:extLst>
              <a:ext uri="{FF2B5EF4-FFF2-40B4-BE49-F238E27FC236}">
                <a16:creationId xmlns:a16="http://schemas.microsoft.com/office/drawing/2014/main" id="{E4484686-94C3-28A5-AFCC-B9E713EBCBC9}"/>
              </a:ext>
            </a:extLst>
          </p:cNvPr>
          <p:cNvPicPr>
            <a:picLocks noChangeAspect="1"/>
          </p:cNvPicPr>
          <p:nvPr/>
        </p:nvPicPr>
        <p:blipFill>
          <a:blip r:embed="rId3"/>
          <a:stretch>
            <a:fillRect/>
          </a:stretch>
        </p:blipFill>
        <p:spPr>
          <a:xfrm>
            <a:off x="937698" y="1690688"/>
            <a:ext cx="4871175" cy="2740908"/>
          </a:xfrm>
          <a:prstGeom prst="rect">
            <a:avLst/>
          </a:prstGeom>
        </p:spPr>
      </p:pic>
      <p:pic>
        <p:nvPicPr>
          <p:cNvPr id="12" name="Picture 11">
            <a:extLst>
              <a:ext uri="{FF2B5EF4-FFF2-40B4-BE49-F238E27FC236}">
                <a16:creationId xmlns:a16="http://schemas.microsoft.com/office/drawing/2014/main" id="{FFC8B741-597E-79D8-0458-4B5019E20E74}"/>
              </a:ext>
            </a:extLst>
          </p:cNvPr>
          <p:cNvPicPr>
            <a:picLocks noChangeAspect="1"/>
          </p:cNvPicPr>
          <p:nvPr/>
        </p:nvPicPr>
        <p:blipFill>
          <a:blip r:embed="rId4"/>
          <a:stretch>
            <a:fillRect/>
          </a:stretch>
        </p:blipFill>
        <p:spPr>
          <a:xfrm>
            <a:off x="937698" y="4666115"/>
            <a:ext cx="4871175" cy="1325563"/>
          </a:xfrm>
          <a:prstGeom prst="rect">
            <a:avLst/>
          </a:prstGeom>
        </p:spPr>
      </p:pic>
      <p:pic>
        <p:nvPicPr>
          <p:cNvPr id="14" name="Picture 13">
            <a:extLst>
              <a:ext uri="{FF2B5EF4-FFF2-40B4-BE49-F238E27FC236}">
                <a16:creationId xmlns:a16="http://schemas.microsoft.com/office/drawing/2014/main" id="{DB0BA424-73DD-0471-D660-E59F25F64B2E}"/>
              </a:ext>
            </a:extLst>
          </p:cNvPr>
          <p:cNvPicPr>
            <a:picLocks noChangeAspect="1"/>
          </p:cNvPicPr>
          <p:nvPr/>
        </p:nvPicPr>
        <p:blipFill>
          <a:blip r:embed="rId5"/>
          <a:stretch>
            <a:fillRect/>
          </a:stretch>
        </p:blipFill>
        <p:spPr>
          <a:xfrm>
            <a:off x="6383129" y="1690688"/>
            <a:ext cx="5258851" cy="4300990"/>
          </a:xfrm>
          <a:prstGeom prst="rect">
            <a:avLst/>
          </a:prstGeom>
        </p:spPr>
      </p:pic>
    </p:spTree>
    <p:extLst>
      <p:ext uri="{BB962C8B-B14F-4D97-AF65-F5344CB8AC3E}">
        <p14:creationId xmlns:p14="http://schemas.microsoft.com/office/powerpoint/2010/main" val="1540044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solidFill>
                  <a:schemeClr val="bg1"/>
                </a:solidFill>
              </a:rPr>
              <a:t>Current Sensor</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23</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3" name="TextBox 2">
            <a:extLst>
              <a:ext uri="{FF2B5EF4-FFF2-40B4-BE49-F238E27FC236}">
                <a16:creationId xmlns:a16="http://schemas.microsoft.com/office/drawing/2014/main" id="{CC807F43-35BB-410A-AC69-0F1AC65C7E2B}"/>
              </a:ext>
            </a:extLst>
          </p:cNvPr>
          <p:cNvSpPr txBox="1"/>
          <p:nvPr/>
        </p:nvSpPr>
        <p:spPr>
          <a:xfrm>
            <a:off x="755699" y="1506022"/>
            <a:ext cx="1059527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The XENSIV™ TLI4971 Hall effect sensor avoids potential common-mode transient immunity (CMTI) issues with differential amplifiers. A well-isolated in-phase current sensor is more immune to voltage transients and provides accurate readings for field-oriented control of the motor.</a:t>
            </a:r>
          </a:p>
          <a:p>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pic>
        <p:nvPicPr>
          <p:cNvPr id="5" name="Picture 4">
            <a:extLst>
              <a:ext uri="{FF2B5EF4-FFF2-40B4-BE49-F238E27FC236}">
                <a16:creationId xmlns:a16="http://schemas.microsoft.com/office/drawing/2014/main" id="{C0A8A8CD-81FC-EB3D-A53F-5A9A6DB138AF}"/>
              </a:ext>
            </a:extLst>
          </p:cNvPr>
          <p:cNvPicPr>
            <a:picLocks noChangeAspect="1"/>
          </p:cNvPicPr>
          <p:nvPr/>
        </p:nvPicPr>
        <p:blipFill>
          <a:blip r:embed="rId3"/>
          <a:stretch>
            <a:fillRect/>
          </a:stretch>
        </p:blipFill>
        <p:spPr>
          <a:xfrm>
            <a:off x="2793829" y="2469125"/>
            <a:ext cx="6598681" cy="3757073"/>
          </a:xfrm>
          <a:prstGeom prst="rect">
            <a:avLst/>
          </a:prstGeom>
        </p:spPr>
      </p:pic>
    </p:spTree>
    <p:extLst>
      <p:ext uri="{BB962C8B-B14F-4D97-AF65-F5344CB8AC3E}">
        <p14:creationId xmlns:p14="http://schemas.microsoft.com/office/powerpoint/2010/main" val="408589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MCU</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24</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3" name="TextBox 2">
            <a:extLst>
              <a:ext uri="{FF2B5EF4-FFF2-40B4-BE49-F238E27FC236}">
                <a16:creationId xmlns:a16="http://schemas.microsoft.com/office/drawing/2014/main" id="{CC807F43-35BB-410A-AC69-0F1AC65C7E2B}"/>
              </a:ext>
            </a:extLst>
          </p:cNvPr>
          <p:cNvSpPr txBox="1"/>
          <p:nvPr/>
        </p:nvSpPr>
        <p:spPr>
          <a:xfrm>
            <a:off x="755699" y="1506022"/>
            <a:ext cx="4385468"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XMC4800-F100K2048 AA 144MHz</a:t>
            </a:r>
          </a:p>
          <a:p>
            <a:pPr marL="742950" lvl="1" indent="-285750">
              <a:buFont typeface="Arial" panose="020B0604020202020204" pitchFamily="34" charset="0"/>
              <a:buChar char="•"/>
            </a:pPr>
            <a:r>
              <a:rPr lang="en-IN" dirty="0">
                <a:solidFill>
                  <a:schemeClr val="bg1"/>
                </a:solidFill>
              </a:rPr>
              <a:t>More than 9bits of PWM accuracy</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pic>
        <p:nvPicPr>
          <p:cNvPr id="6" name="Picture 5">
            <a:extLst>
              <a:ext uri="{FF2B5EF4-FFF2-40B4-BE49-F238E27FC236}">
                <a16:creationId xmlns:a16="http://schemas.microsoft.com/office/drawing/2014/main" id="{EC45D9AA-D205-9D84-DB6A-93C95F754C9B}"/>
              </a:ext>
            </a:extLst>
          </p:cNvPr>
          <p:cNvPicPr>
            <a:picLocks noChangeAspect="1"/>
          </p:cNvPicPr>
          <p:nvPr/>
        </p:nvPicPr>
        <p:blipFill>
          <a:blip r:embed="rId3"/>
          <a:stretch>
            <a:fillRect/>
          </a:stretch>
        </p:blipFill>
        <p:spPr>
          <a:xfrm>
            <a:off x="5879254" y="1622988"/>
            <a:ext cx="6004917" cy="4471227"/>
          </a:xfrm>
          <a:prstGeom prst="rect">
            <a:avLst/>
          </a:prstGeom>
        </p:spPr>
      </p:pic>
      <p:pic>
        <p:nvPicPr>
          <p:cNvPr id="9" name="Picture 8">
            <a:extLst>
              <a:ext uri="{FF2B5EF4-FFF2-40B4-BE49-F238E27FC236}">
                <a16:creationId xmlns:a16="http://schemas.microsoft.com/office/drawing/2014/main" id="{6C69C178-EF19-FCAE-9CFD-D44859DA361E}"/>
              </a:ext>
            </a:extLst>
          </p:cNvPr>
          <p:cNvPicPr>
            <a:picLocks noChangeAspect="1"/>
          </p:cNvPicPr>
          <p:nvPr/>
        </p:nvPicPr>
        <p:blipFill>
          <a:blip r:embed="rId4"/>
          <a:stretch>
            <a:fillRect/>
          </a:stretch>
        </p:blipFill>
        <p:spPr>
          <a:xfrm>
            <a:off x="835370" y="2209084"/>
            <a:ext cx="4874965" cy="3885131"/>
          </a:xfrm>
          <a:prstGeom prst="rect">
            <a:avLst/>
          </a:prstGeom>
        </p:spPr>
      </p:pic>
    </p:spTree>
    <p:extLst>
      <p:ext uri="{BB962C8B-B14F-4D97-AF65-F5344CB8AC3E}">
        <p14:creationId xmlns:p14="http://schemas.microsoft.com/office/powerpoint/2010/main" val="3709015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Alternative MCU</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25</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3" name="TextBox 2">
            <a:extLst>
              <a:ext uri="{FF2B5EF4-FFF2-40B4-BE49-F238E27FC236}">
                <a16:creationId xmlns:a16="http://schemas.microsoft.com/office/drawing/2014/main" id="{CC807F43-35BB-410A-AC69-0F1AC65C7E2B}"/>
              </a:ext>
            </a:extLst>
          </p:cNvPr>
          <p:cNvSpPr txBox="1"/>
          <p:nvPr/>
        </p:nvSpPr>
        <p:spPr>
          <a:xfrm>
            <a:off x="835370" y="1506022"/>
            <a:ext cx="10515601"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STM32G491RE ARM Microcontroller 170MHz, more than 9bits of PWM accuracy (Even more than XMC4800-F100K2048)</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pic>
        <p:nvPicPr>
          <p:cNvPr id="5" name="Picture 4">
            <a:extLst>
              <a:ext uri="{FF2B5EF4-FFF2-40B4-BE49-F238E27FC236}">
                <a16:creationId xmlns:a16="http://schemas.microsoft.com/office/drawing/2014/main" id="{E3315F09-5C39-F469-384F-DA814B74917F}"/>
              </a:ext>
            </a:extLst>
          </p:cNvPr>
          <p:cNvPicPr>
            <a:picLocks noChangeAspect="1"/>
          </p:cNvPicPr>
          <p:nvPr/>
        </p:nvPicPr>
        <p:blipFill>
          <a:blip r:embed="rId3"/>
          <a:stretch>
            <a:fillRect/>
          </a:stretch>
        </p:blipFill>
        <p:spPr>
          <a:xfrm>
            <a:off x="835370" y="3005481"/>
            <a:ext cx="10412963" cy="841767"/>
          </a:xfrm>
          <a:prstGeom prst="rect">
            <a:avLst/>
          </a:prstGeom>
        </p:spPr>
      </p:pic>
      <p:pic>
        <p:nvPicPr>
          <p:cNvPr id="10" name="Picture 9">
            <a:extLst>
              <a:ext uri="{FF2B5EF4-FFF2-40B4-BE49-F238E27FC236}">
                <a16:creationId xmlns:a16="http://schemas.microsoft.com/office/drawing/2014/main" id="{BE5CCD5A-4E26-648C-247F-FB5B05755905}"/>
              </a:ext>
            </a:extLst>
          </p:cNvPr>
          <p:cNvPicPr>
            <a:picLocks noChangeAspect="1"/>
          </p:cNvPicPr>
          <p:nvPr/>
        </p:nvPicPr>
        <p:blipFill>
          <a:blip r:embed="rId4"/>
          <a:stretch>
            <a:fillRect/>
          </a:stretch>
        </p:blipFill>
        <p:spPr>
          <a:xfrm>
            <a:off x="835370" y="4027460"/>
            <a:ext cx="5083921" cy="1380458"/>
          </a:xfrm>
          <a:prstGeom prst="rect">
            <a:avLst/>
          </a:prstGeom>
        </p:spPr>
      </p:pic>
      <p:pic>
        <p:nvPicPr>
          <p:cNvPr id="12" name="Picture 11">
            <a:extLst>
              <a:ext uri="{FF2B5EF4-FFF2-40B4-BE49-F238E27FC236}">
                <a16:creationId xmlns:a16="http://schemas.microsoft.com/office/drawing/2014/main" id="{161CCB76-3A62-EFB8-8A15-C9BCDBCBD266}"/>
              </a:ext>
            </a:extLst>
          </p:cNvPr>
          <p:cNvPicPr>
            <a:picLocks noChangeAspect="1"/>
          </p:cNvPicPr>
          <p:nvPr/>
        </p:nvPicPr>
        <p:blipFill>
          <a:blip r:embed="rId5"/>
          <a:stretch>
            <a:fillRect/>
          </a:stretch>
        </p:blipFill>
        <p:spPr>
          <a:xfrm>
            <a:off x="835369" y="2194173"/>
            <a:ext cx="10412963" cy="649179"/>
          </a:xfrm>
          <a:prstGeom prst="rect">
            <a:avLst/>
          </a:prstGeom>
        </p:spPr>
      </p:pic>
      <p:pic>
        <p:nvPicPr>
          <p:cNvPr id="14" name="Picture 13">
            <a:extLst>
              <a:ext uri="{FF2B5EF4-FFF2-40B4-BE49-F238E27FC236}">
                <a16:creationId xmlns:a16="http://schemas.microsoft.com/office/drawing/2014/main" id="{95634D1E-3287-DF09-E024-BC55CD1CD015}"/>
              </a:ext>
            </a:extLst>
          </p:cNvPr>
          <p:cNvPicPr>
            <a:picLocks noChangeAspect="1"/>
          </p:cNvPicPr>
          <p:nvPr/>
        </p:nvPicPr>
        <p:blipFill>
          <a:blip r:embed="rId6"/>
          <a:stretch>
            <a:fillRect/>
          </a:stretch>
        </p:blipFill>
        <p:spPr>
          <a:xfrm>
            <a:off x="835370" y="5570047"/>
            <a:ext cx="3876675" cy="400050"/>
          </a:xfrm>
          <a:prstGeom prst="rect">
            <a:avLst/>
          </a:prstGeom>
        </p:spPr>
      </p:pic>
      <p:pic>
        <p:nvPicPr>
          <p:cNvPr id="16" name="Picture 15">
            <a:extLst>
              <a:ext uri="{FF2B5EF4-FFF2-40B4-BE49-F238E27FC236}">
                <a16:creationId xmlns:a16="http://schemas.microsoft.com/office/drawing/2014/main" id="{F97325E1-BAD6-87FB-12C5-0131B70CD86F}"/>
              </a:ext>
            </a:extLst>
          </p:cNvPr>
          <p:cNvPicPr>
            <a:picLocks noChangeAspect="1"/>
          </p:cNvPicPr>
          <p:nvPr/>
        </p:nvPicPr>
        <p:blipFill>
          <a:blip r:embed="rId7"/>
          <a:stretch>
            <a:fillRect/>
          </a:stretch>
        </p:blipFill>
        <p:spPr>
          <a:xfrm>
            <a:off x="6114030" y="4009377"/>
            <a:ext cx="5134304" cy="2651183"/>
          </a:xfrm>
          <a:prstGeom prst="rect">
            <a:avLst/>
          </a:prstGeom>
        </p:spPr>
      </p:pic>
    </p:spTree>
    <p:extLst>
      <p:ext uri="{BB962C8B-B14F-4D97-AF65-F5344CB8AC3E}">
        <p14:creationId xmlns:p14="http://schemas.microsoft.com/office/powerpoint/2010/main" val="2236859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Encoder</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26</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3" name="TextBox 2">
            <a:extLst>
              <a:ext uri="{FF2B5EF4-FFF2-40B4-BE49-F238E27FC236}">
                <a16:creationId xmlns:a16="http://schemas.microsoft.com/office/drawing/2014/main" id="{CC807F43-35BB-410A-AC69-0F1AC65C7E2B}"/>
              </a:ext>
            </a:extLst>
          </p:cNvPr>
          <p:cNvSpPr txBox="1"/>
          <p:nvPr/>
        </p:nvSpPr>
        <p:spPr>
          <a:xfrm>
            <a:off x="835370" y="1506022"/>
            <a:ext cx="10515601" cy="4247317"/>
          </a:xfrm>
          <a:prstGeom prst="rect">
            <a:avLst/>
          </a:prstGeom>
          <a:noFill/>
        </p:spPr>
        <p:txBody>
          <a:bodyPr wrap="square" rtlCol="0">
            <a:spAutoFit/>
          </a:bodyPr>
          <a:lstStyle/>
          <a:p>
            <a:pPr algn="r"/>
            <a:endParaRPr lang="en-IN" dirty="0">
              <a:solidFill>
                <a:schemeClr val="bg1"/>
              </a:solidFill>
            </a:endParaRPr>
          </a:p>
          <a:p>
            <a:pPr marL="285750" indent="-285750">
              <a:buFont typeface="Arial" panose="020B0604020202020204" pitchFamily="34" charset="0"/>
              <a:buChar char="•"/>
            </a:pPr>
            <a:r>
              <a:rPr lang="en-IN" dirty="0">
                <a:solidFill>
                  <a:schemeClr val="bg1"/>
                </a:solidFill>
                <a:latin typeface="+mj-lt"/>
              </a:rPr>
              <a:t>Recommended encoder: </a:t>
            </a:r>
            <a:r>
              <a:rPr lang="en-GB" b="0" i="0" dirty="0">
                <a:solidFill>
                  <a:schemeClr val="bg1"/>
                </a:solidFill>
                <a:effectLst/>
                <a:latin typeface="+mj-lt"/>
              </a:rPr>
              <a:t>Infineon XENSIV™ TLE5012 magnetic angle sensors with 0.01° resolution </a:t>
            </a:r>
          </a:p>
          <a:p>
            <a:pPr marL="742950" lvl="1" indent="-285750">
              <a:buFont typeface="Arial" panose="020B0604020202020204" pitchFamily="34" charset="0"/>
              <a:buChar char="•"/>
            </a:pPr>
            <a:r>
              <a:rPr lang="en-GB" b="0" i="0" dirty="0">
                <a:solidFill>
                  <a:schemeClr val="bg1"/>
                </a:solidFill>
                <a:effectLst/>
                <a:latin typeface="+mj-lt"/>
              </a:rPr>
              <a:t>In applications where a </a:t>
            </a:r>
            <a:r>
              <a:rPr lang="en-GB" b="0" i="0" dirty="0" err="1">
                <a:solidFill>
                  <a:schemeClr val="bg1"/>
                </a:solidFill>
                <a:effectLst/>
                <a:latin typeface="+mj-lt"/>
              </a:rPr>
              <a:t>sensored</a:t>
            </a:r>
            <a:r>
              <a:rPr lang="en-GB" b="0" i="0" dirty="0">
                <a:solidFill>
                  <a:schemeClr val="bg1"/>
                </a:solidFill>
                <a:effectLst/>
                <a:latin typeface="+mj-lt"/>
              </a:rPr>
              <a:t> FOC scheme is preferred, this encoder can be used for precise positioning. </a:t>
            </a:r>
          </a:p>
          <a:p>
            <a:pPr marL="742950" lvl="1" indent="-285750">
              <a:buFont typeface="Arial" panose="020B0604020202020204" pitchFamily="34" charset="0"/>
              <a:buChar char="•"/>
            </a:pPr>
            <a:r>
              <a:rPr lang="en-GB" dirty="0">
                <a:solidFill>
                  <a:schemeClr val="bg1"/>
                </a:solidFill>
                <a:latin typeface="+mj-lt"/>
              </a:rPr>
              <a:t>Uses </a:t>
            </a:r>
            <a:r>
              <a:rPr lang="en-GB" b="0" i="0" dirty="0">
                <a:solidFill>
                  <a:schemeClr val="bg1"/>
                </a:solidFill>
                <a:effectLst/>
                <a:latin typeface="+mj-lt"/>
              </a:rPr>
              <a:t>SPI protocol</a:t>
            </a:r>
          </a:p>
          <a:p>
            <a:pPr marL="742950" lvl="1" indent="-285750">
              <a:buFont typeface="Arial" panose="020B0604020202020204" pitchFamily="34" charset="0"/>
              <a:buChar char="•"/>
            </a:pPr>
            <a:endParaRPr lang="en-IN" dirty="0">
              <a:solidFill>
                <a:schemeClr val="bg1"/>
              </a:solidFill>
              <a:latin typeface="+mj-lt"/>
            </a:endParaRPr>
          </a:p>
          <a:p>
            <a:pPr marL="285750" indent="-285750">
              <a:buFont typeface="Arial" panose="020B0604020202020204" pitchFamily="34" charset="0"/>
              <a:buChar char="•"/>
            </a:pPr>
            <a:r>
              <a:rPr lang="en-IN" dirty="0">
                <a:solidFill>
                  <a:schemeClr val="bg1"/>
                </a:solidFill>
                <a:latin typeface="+mj-lt"/>
              </a:rPr>
              <a:t>Used Magnetic encoder: </a:t>
            </a:r>
            <a:r>
              <a:rPr lang="en-IN" dirty="0" err="1">
                <a:solidFill>
                  <a:schemeClr val="bg1"/>
                </a:solidFill>
                <a:latin typeface="+mj-lt"/>
              </a:rPr>
              <a:t>ams</a:t>
            </a:r>
            <a:r>
              <a:rPr lang="en-IN" dirty="0">
                <a:solidFill>
                  <a:schemeClr val="bg1"/>
                </a:solidFill>
                <a:latin typeface="+mj-lt"/>
              </a:rPr>
              <a:t> AS5048B</a:t>
            </a:r>
          </a:p>
          <a:p>
            <a:pPr marL="742950" lvl="1" indent="-285750">
              <a:buFont typeface="Arial" panose="020B0604020202020204" pitchFamily="34" charset="0"/>
              <a:buChar char="•"/>
            </a:pPr>
            <a:r>
              <a:rPr lang="en-IN" dirty="0">
                <a:solidFill>
                  <a:schemeClr val="bg1"/>
                </a:solidFill>
                <a:latin typeface="+mj-lt"/>
              </a:rPr>
              <a:t>Used this because of SPI pin limitation on Arduino(PWM+SPI pin)</a:t>
            </a:r>
          </a:p>
          <a:p>
            <a:pPr marL="742950" lvl="1" indent="-285750">
              <a:buFont typeface="Arial" panose="020B0604020202020204" pitchFamily="34" charset="0"/>
              <a:buChar char="•"/>
            </a:pPr>
            <a:r>
              <a:rPr lang="en-GB" dirty="0">
                <a:solidFill>
                  <a:schemeClr val="bg1"/>
                </a:solidFill>
                <a:latin typeface="+mj-lt"/>
              </a:rPr>
              <a:t>M</a:t>
            </a:r>
            <a:r>
              <a:rPr lang="en-GB" b="0" i="0" dirty="0">
                <a:solidFill>
                  <a:schemeClr val="bg1"/>
                </a:solidFill>
                <a:effectLst/>
                <a:latin typeface="+mj-lt"/>
              </a:rPr>
              <a:t>agnetic encoder, no moving parts</a:t>
            </a:r>
          </a:p>
          <a:p>
            <a:pPr lvl="1">
              <a:buFont typeface="Arial" panose="020B0604020202020204" pitchFamily="34" charset="0"/>
              <a:buChar char="•"/>
            </a:pPr>
            <a:r>
              <a:rPr lang="en-GB" b="0" i="0" dirty="0">
                <a:solidFill>
                  <a:schemeClr val="bg1"/>
                </a:solidFill>
                <a:effectLst/>
                <a:latin typeface="+mj-lt"/>
              </a:rPr>
              <a:t>0.02197 </a:t>
            </a:r>
            <a:r>
              <a:rPr lang="en-GB" b="0" i="0" dirty="0" err="1">
                <a:solidFill>
                  <a:schemeClr val="bg1"/>
                </a:solidFill>
                <a:effectLst/>
                <a:latin typeface="+mj-lt"/>
              </a:rPr>
              <a:t>deg</a:t>
            </a:r>
            <a:r>
              <a:rPr lang="en-GB" b="0" i="0" dirty="0">
                <a:solidFill>
                  <a:schemeClr val="bg1"/>
                </a:solidFill>
                <a:effectLst/>
                <a:latin typeface="+mj-lt"/>
              </a:rPr>
              <a:t> resolution</a:t>
            </a:r>
          </a:p>
          <a:p>
            <a:pPr lvl="1">
              <a:buFont typeface="Arial" panose="020B0604020202020204" pitchFamily="34" charset="0"/>
              <a:buChar char="•"/>
            </a:pPr>
            <a:r>
              <a:rPr lang="en-GB" b="0" i="0" dirty="0">
                <a:solidFill>
                  <a:schemeClr val="bg1"/>
                </a:solidFill>
                <a:effectLst/>
                <a:latin typeface="+mj-lt"/>
              </a:rPr>
              <a:t>14 bit resolution</a:t>
            </a:r>
          </a:p>
          <a:p>
            <a:pPr lvl="1">
              <a:buFont typeface="Arial" panose="020B0604020202020204" pitchFamily="34" charset="0"/>
              <a:buChar char="•"/>
            </a:pPr>
            <a:r>
              <a:rPr lang="en-GB" dirty="0">
                <a:solidFill>
                  <a:schemeClr val="bg1"/>
                </a:solidFill>
                <a:latin typeface="+mj-lt"/>
              </a:rPr>
              <a:t>Used I2C protocol</a:t>
            </a:r>
            <a:endParaRPr lang="en-GB" b="0" i="0" dirty="0">
              <a:solidFill>
                <a:schemeClr val="bg1"/>
              </a:solidFill>
              <a:effectLst/>
              <a:latin typeface="+mj-lt"/>
            </a:endParaRPr>
          </a:p>
          <a:p>
            <a:pPr marL="742950" lvl="1"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pic>
        <p:nvPicPr>
          <p:cNvPr id="11266" name="Picture 2" descr="AS5048B-TS_EK_AB ams OSRAM | Mouser India">
            <a:extLst>
              <a:ext uri="{FF2B5EF4-FFF2-40B4-BE49-F238E27FC236}">
                <a16:creationId xmlns:a16="http://schemas.microsoft.com/office/drawing/2014/main" id="{44398E7E-1CE0-B474-B2F5-D9D2F6B02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9596" y="3333989"/>
            <a:ext cx="188595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443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MCU board to be used for testing and A</a:t>
            </a:r>
            <a:r>
              <a:rPr lang="en-IN" dirty="0">
                <a:solidFill>
                  <a:schemeClr val="bg1"/>
                </a:solidFill>
              </a:rPr>
              <a:t>dditional Component Details</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27</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6" name="TextBox 5">
            <a:extLst>
              <a:ext uri="{FF2B5EF4-FFF2-40B4-BE49-F238E27FC236}">
                <a16:creationId xmlns:a16="http://schemas.microsoft.com/office/drawing/2014/main" id="{975122E9-6E02-07B7-05F1-843B149E045E}"/>
              </a:ext>
            </a:extLst>
          </p:cNvPr>
          <p:cNvSpPr txBox="1"/>
          <p:nvPr/>
        </p:nvSpPr>
        <p:spPr>
          <a:xfrm>
            <a:off x="814270" y="4864875"/>
            <a:ext cx="6097554" cy="1200329"/>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bg1"/>
                </a:solidFill>
                <a:latin typeface="+mj-lt"/>
              </a:rPr>
              <a:t>F</a:t>
            </a:r>
            <a:r>
              <a:rPr lang="en-GB" b="1" i="0" dirty="0">
                <a:solidFill>
                  <a:schemeClr val="bg1"/>
                </a:solidFill>
                <a:effectLst/>
                <a:latin typeface="+mj-lt"/>
              </a:rPr>
              <a:t>or buck convertor: </a:t>
            </a:r>
            <a:r>
              <a:rPr lang="en-GB" b="0" i="0" dirty="0">
                <a:solidFill>
                  <a:schemeClr val="bg1"/>
                </a:solidFill>
                <a:effectLst/>
                <a:latin typeface="+mj-lt"/>
              </a:rPr>
              <a:t>7.5V, we can use LM5117</a:t>
            </a:r>
          </a:p>
          <a:p>
            <a:pPr marL="285750" indent="-285750">
              <a:buFont typeface="Arial" panose="020B0604020202020204" pitchFamily="34" charset="0"/>
              <a:buChar char="•"/>
            </a:pPr>
            <a:r>
              <a:rPr lang="en-GB" b="1" i="0" dirty="0">
                <a:solidFill>
                  <a:schemeClr val="bg1"/>
                </a:solidFill>
                <a:effectLst/>
                <a:latin typeface="+mj-lt"/>
              </a:rPr>
              <a:t>For temperature sensor: </a:t>
            </a:r>
            <a:r>
              <a:rPr lang="en-GB" b="0" i="0" dirty="0">
                <a:solidFill>
                  <a:schemeClr val="bg1"/>
                </a:solidFill>
                <a:effectLst/>
                <a:latin typeface="+mj-lt"/>
              </a:rPr>
              <a:t>TMP236 </a:t>
            </a:r>
          </a:p>
          <a:p>
            <a:pPr marL="742950" lvl="1" indent="-285750">
              <a:buFont typeface="Arial" panose="020B0604020202020204" pitchFamily="34" charset="0"/>
              <a:buChar char="•"/>
            </a:pPr>
            <a:r>
              <a:rPr lang="en-GB" b="0" i="0" dirty="0">
                <a:solidFill>
                  <a:schemeClr val="bg1"/>
                </a:solidFill>
                <a:effectLst/>
                <a:latin typeface="+mj-lt"/>
              </a:rPr>
              <a:t>±2.0°C </a:t>
            </a:r>
            <a:r>
              <a:rPr lang="en-GB" b="0" i="0" dirty="0" err="1">
                <a:solidFill>
                  <a:schemeClr val="bg1"/>
                </a:solidFill>
                <a:effectLst/>
                <a:latin typeface="+mj-lt"/>
              </a:rPr>
              <a:t>analog</a:t>
            </a:r>
            <a:r>
              <a:rPr lang="en-GB" b="0" i="0" dirty="0">
                <a:solidFill>
                  <a:schemeClr val="bg1"/>
                </a:solidFill>
                <a:effectLst/>
                <a:latin typeface="+mj-lt"/>
              </a:rPr>
              <a:t> output temperature sensor, with 19.5mV/°C gain</a:t>
            </a:r>
            <a:endParaRPr lang="en-GB" dirty="0">
              <a:solidFill>
                <a:schemeClr val="bg1"/>
              </a:solidFill>
              <a:latin typeface="+mj-lt"/>
            </a:endParaRPr>
          </a:p>
        </p:txBody>
      </p:sp>
      <p:pic>
        <p:nvPicPr>
          <p:cNvPr id="8194" name="Picture 2" descr="How to use LM5117 Chip to Design Buck Circuit">
            <a:extLst>
              <a:ext uri="{FF2B5EF4-FFF2-40B4-BE49-F238E27FC236}">
                <a16:creationId xmlns:a16="http://schemas.microsoft.com/office/drawing/2014/main" id="{9FBDEEF7-A1C0-1B1A-1DCC-9D9AB1E31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213" y="4549935"/>
            <a:ext cx="1889738" cy="158892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MP23x/TMP23x-Q1 Analog Output Temperature Sensors - TI | Mouser">
            <a:extLst>
              <a:ext uri="{FF2B5EF4-FFF2-40B4-BE49-F238E27FC236}">
                <a16:creationId xmlns:a16="http://schemas.microsoft.com/office/drawing/2014/main" id="{3110CA28-C11C-E39A-E654-49F397817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4823" y="4549935"/>
            <a:ext cx="1889738" cy="15889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E4506D-1420-7F37-4CDB-7628F8F61430}"/>
              </a:ext>
            </a:extLst>
          </p:cNvPr>
          <p:cNvSpPr txBox="1"/>
          <p:nvPr/>
        </p:nvSpPr>
        <p:spPr>
          <a:xfrm>
            <a:off x="814270" y="1708121"/>
            <a:ext cx="6797071" cy="3139321"/>
          </a:xfrm>
          <a:prstGeom prst="rect">
            <a:avLst/>
          </a:prstGeom>
          <a:noFill/>
        </p:spPr>
        <p:txBody>
          <a:bodyPr wrap="square">
            <a:spAutoFit/>
          </a:bodyPr>
          <a:lstStyle/>
          <a:p>
            <a:pPr marL="285750" indent="-285750">
              <a:buFont typeface="Arial" panose="020B0604020202020204" pitchFamily="34" charset="0"/>
              <a:buChar char="•"/>
            </a:pPr>
            <a:r>
              <a:rPr lang="en-GB" b="1" i="0" dirty="0">
                <a:solidFill>
                  <a:schemeClr val="bg1"/>
                </a:solidFill>
                <a:effectLst/>
                <a:latin typeface="+mj-lt"/>
              </a:rPr>
              <a:t>Arduino unoR4 minima: </a:t>
            </a:r>
          </a:p>
          <a:p>
            <a:pPr marL="742950" lvl="1" indent="-285750">
              <a:buFont typeface="Arial" panose="020B0604020202020204" pitchFamily="34" charset="0"/>
              <a:buChar char="•"/>
            </a:pPr>
            <a:r>
              <a:rPr lang="en-GB" b="0" i="0" dirty="0">
                <a:solidFill>
                  <a:schemeClr val="bg1"/>
                </a:solidFill>
                <a:effectLst/>
                <a:latin typeface="+mj-lt"/>
              </a:rPr>
              <a:t>48Mhz Clock speed</a:t>
            </a:r>
          </a:p>
          <a:p>
            <a:pPr marL="1200150" lvl="2" indent="-285750">
              <a:buFont typeface="Arial" panose="020B0604020202020204" pitchFamily="34" charset="0"/>
              <a:buChar char="•"/>
            </a:pPr>
            <a:r>
              <a:rPr lang="en-GB" b="0" i="0" dirty="0">
                <a:solidFill>
                  <a:schemeClr val="bg1"/>
                </a:solidFill>
                <a:effectLst/>
                <a:latin typeface="+mj-lt"/>
              </a:rPr>
              <a:t>8 bit resolution -&gt; 200kHz (240) </a:t>
            </a:r>
          </a:p>
          <a:p>
            <a:pPr marL="1657350" lvl="3" indent="-285750">
              <a:buFont typeface="Arial" panose="020B0604020202020204" pitchFamily="34" charset="0"/>
              <a:buChar char="•"/>
            </a:pPr>
            <a:r>
              <a:rPr lang="en-GB" b="0" i="0" dirty="0">
                <a:solidFill>
                  <a:schemeClr val="bg1"/>
                </a:solidFill>
                <a:effectLst/>
                <a:latin typeface="+mj-lt"/>
              </a:rPr>
              <a:t>voltage control resolution= 0.234375V @60V and 0.15625V @ 40V </a:t>
            </a:r>
          </a:p>
          <a:p>
            <a:pPr marL="1657350" lvl="3" indent="-285750">
              <a:buFont typeface="Arial" panose="020B0604020202020204" pitchFamily="34" charset="0"/>
              <a:buChar char="•"/>
            </a:pPr>
            <a:r>
              <a:rPr lang="en-GB" b="0" i="0" dirty="0">
                <a:solidFill>
                  <a:schemeClr val="bg1"/>
                </a:solidFill>
                <a:effectLst/>
                <a:latin typeface="+mj-lt"/>
              </a:rPr>
              <a:t>PWM: D3,D5,D6,D9,D10,D11 </a:t>
            </a:r>
          </a:p>
          <a:p>
            <a:pPr marL="1657350" lvl="3" indent="-285750">
              <a:buFont typeface="Arial" panose="020B0604020202020204" pitchFamily="34" charset="0"/>
              <a:buChar char="•"/>
            </a:pPr>
            <a:r>
              <a:rPr lang="en-GB" b="0" i="0" dirty="0">
                <a:solidFill>
                  <a:schemeClr val="bg1"/>
                </a:solidFill>
                <a:effectLst/>
                <a:latin typeface="+mj-lt"/>
              </a:rPr>
              <a:t>A/D C: A0,A1,A2,A3,A4,A5 (Used by Temperature, </a:t>
            </a:r>
            <a:r>
              <a:rPr lang="en-GB" b="0" i="0" dirty="0" err="1">
                <a:solidFill>
                  <a:schemeClr val="bg1"/>
                </a:solidFill>
                <a:effectLst/>
                <a:latin typeface="+mj-lt"/>
              </a:rPr>
              <a:t>Vref</a:t>
            </a:r>
            <a:r>
              <a:rPr lang="en-GB" b="0" i="0" dirty="0">
                <a:solidFill>
                  <a:schemeClr val="bg1"/>
                </a:solidFill>
                <a:effectLst/>
                <a:latin typeface="+mj-lt"/>
              </a:rPr>
              <a:t>, Current) </a:t>
            </a:r>
          </a:p>
          <a:p>
            <a:pPr marL="1657350" lvl="3" indent="-285750">
              <a:buFont typeface="Arial" panose="020B0604020202020204" pitchFamily="34" charset="0"/>
              <a:buChar char="•"/>
            </a:pPr>
            <a:r>
              <a:rPr lang="en-GB" b="0" i="0" dirty="0" err="1">
                <a:solidFill>
                  <a:schemeClr val="bg1"/>
                </a:solidFill>
                <a:effectLst/>
                <a:latin typeface="+mj-lt"/>
              </a:rPr>
              <a:t>OverCurr</a:t>
            </a:r>
            <a:r>
              <a:rPr lang="en-GB" b="0" i="0" dirty="0">
                <a:solidFill>
                  <a:schemeClr val="bg1"/>
                </a:solidFill>
                <a:effectLst/>
                <a:latin typeface="+mj-lt"/>
              </a:rPr>
              <a:t>: D2,D4,D7 </a:t>
            </a:r>
          </a:p>
          <a:p>
            <a:pPr marL="1657350" lvl="3" indent="-285750">
              <a:buFont typeface="Arial" panose="020B0604020202020204" pitchFamily="34" charset="0"/>
              <a:buChar char="•"/>
            </a:pPr>
            <a:endParaRPr lang="en-GB" b="0" i="0" dirty="0">
              <a:solidFill>
                <a:schemeClr val="bg1"/>
              </a:solidFill>
              <a:effectLst/>
              <a:latin typeface="+mj-lt"/>
            </a:endParaRPr>
          </a:p>
          <a:p>
            <a:pPr marL="285750" indent="-285750">
              <a:buFont typeface="Arial" panose="020B0604020202020204" pitchFamily="34" charset="0"/>
              <a:buChar char="•"/>
            </a:pPr>
            <a:r>
              <a:rPr lang="en-GB" b="1" i="0" dirty="0">
                <a:solidFill>
                  <a:schemeClr val="bg1"/>
                </a:solidFill>
                <a:effectLst/>
                <a:latin typeface="+mj-lt"/>
              </a:rPr>
              <a:t>Analog Mux: </a:t>
            </a:r>
            <a:r>
              <a:rPr lang="en-GB" b="0" i="0" dirty="0">
                <a:solidFill>
                  <a:schemeClr val="bg1"/>
                </a:solidFill>
                <a:effectLst/>
                <a:latin typeface="+mj-lt"/>
              </a:rPr>
              <a:t>SN74HC4851 8channel (D8,D12,D13)</a:t>
            </a:r>
            <a:endParaRPr lang="en-GB" dirty="0">
              <a:solidFill>
                <a:schemeClr val="bg1"/>
              </a:solidFill>
              <a:latin typeface="+mj-lt"/>
            </a:endParaRPr>
          </a:p>
        </p:txBody>
      </p:sp>
      <p:pic>
        <p:nvPicPr>
          <p:cNvPr id="8198" name="Picture 6" descr="Arduino® UNO R4 Minima — Arduino Official Store">
            <a:extLst>
              <a:ext uri="{FF2B5EF4-FFF2-40B4-BE49-F238E27FC236}">
                <a16:creationId xmlns:a16="http://schemas.microsoft.com/office/drawing/2014/main" id="{36232F61-CAF9-874B-D3B8-6D10ADAFF2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1834" y="1714704"/>
            <a:ext cx="3604517" cy="2699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5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C9C182-7751-11A2-66E8-CFDAE10C17B2}"/>
              </a:ext>
            </a:extLst>
          </p:cNvPr>
          <p:cNvPicPr>
            <a:picLocks noChangeAspect="1"/>
          </p:cNvPicPr>
          <p:nvPr/>
        </p:nvPicPr>
        <p:blipFill>
          <a:blip r:embed="rId2"/>
          <a:srcRect/>
          <a:stretch/>
        </p:blipFill>
        <p:spPr>
          <a:xfrm>
            <a:off x="1717609" y="145207"/>
            <a:ext cx="8756782" cy="65675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68391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68" y="197523"/>
            <a:ext cx="10515601" cy="1325563"/>
          </a:xfrm>
        </p:spPr>
        <p:txBody>
          <a:bodyPr rtlCol="0"/>
          <a:lstStyle>
            <a:defPPr>
              <a:defRPr lang="en-GB"/>
            </a:defPPr>
          </a:lstStyle>
          <a:p>
            <a:pPr rtl="0"/>
            <a:r>
              <a:rPr lang="en-IN" dirty="0"/>
              <a:t>Circuit Schematic</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29</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6" name="TextBox 5">
            <a:extLst>
              <a:ext uri="{FF2B5EF4-FFF2-40B4-BE49-F238E27FC236}">
                <a16:creationId xmlns:a16="http://schemas.microsoft.com/office/drawing/2014/main" id="{975122E9-6E02-07B7-05F1-843B149E045E}"/>
              </a:ext>
            </a:extLst>
          </p:cNvPr>
          <p:cNvSpPr txBox="1"/>
          <p:nvPr/>
        </p:nvSpPr>
        <p:spPr>
          <a:xfrm>
            <a:off x="5314069" y="6221990"/>
            <a:ext cx="4483073" cy="369332"/>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bg1"/>
                </a:solidFill>
                <a:latin typeface="+mj-lt"/>
              </a:rPr>
              <a:t>Made using open-source </a:t>
            </a:r>
            <a:r>
              <a:rPr lang="en-GB" b="1" dirty="0" err="1">
                <a:solidFill>
                  <a:schemeClr val="bg1"/>
                </a:solidFill>
                <a:latin typeface="+mj-lt"/>
              </a:rPr>
              <a:t>KiCAD</a:t>
            </a:r>
            <a:endParaRPr lang="en-GB" dirty="0">
              <a:solidFill>
                <a:schemeClr val="bg1"/>
              </a:solidFill>
              <a:latin typeface="+mj-lt"/>
            </a:endParaRPr>
          </a:p>
        </p:txBody>
      </p:sp>
      <p:pic>
        <p:nvPicPr>
          <p:cNvPr id="8" name="Picture 7">
            <a:extLst>
              <a:ext uri="{FF2B5EF4-FFF2-40B4-BE49-F238E27FC236}">
                <a16:creationId xmlns:a16="http://schemas.microsoft.com/office/drawing/2014/main" id="{EBEB6568-D706-52F4-65BE-3D854C55294E}"/>
              </a:ext>
            </a:extLst>
          </p:cNvPr>
          <p:cNvPicPr>
            <a:picLocks noChangeAspect="1"/>
          </p:cNvPicPr>
          <p:nvPr/>
        </p:nvPicPr>
        <p:blipFill>
          <a:blip r:embed="rId3"/>
          <a:stretch>
            <a:fillRect/>
          </a:stretch>
        </p:blipFill>
        <p:spPr>
          <a:xfrm>
            <a:off x="2750478" y="1270195"/>
            <a:ext cx="6685383" cy="4727500"/>
          </a:xfrm>
          <a:prstGeom prst="rect">
            <a:avLst/>
          </a:prstGeom>
        </p:spPr>
      </p:pic>
    </p:spTree>
    <p:extLst>
      <p:ext uri="{BB962C8B-B14F-4D97-AF65-F5344CB8AC3E}">
        <p14:creationId xmlns:p14="http://schemas.microsoft.com/office/powerpoint/2010/main" val="297171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defPPr>
              <a:defRPr lang="en-GB"/>
            </a:defPPr>
          </a:lstStyle>
          <a:p>
            <a:pPr rtl="0"/>
            <a:r>
              <a:rPr lang="en-IN" dirty="0"/>
              <a:t>T</a:t>
            </a:r>
            <a:r>
              <a:rPr lang="en-GB" dirty="0" err="1"/>
              <a:t>heory</a:t>
            </a:r>
            <a:endParaRPr lang="en-GB" dirty="0"/>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1593999"/>
            <a:ext cx="8845828" cy="929026"/>
          </a:xfrm>
        </p:spPr>
        <p:txBody>
          <a:bodyPr rtlCol="0"/>
          <a:lstStyle>
            <a:defPPr>
              <a:defRPr lang="en-GB"/>
            </a:defPPr>
          </a:lstStyle>
          <a:p>
            <a:pPr rtl="0"/>
            <a:r>
              <a:rPr lang="en-IN" dirty="0"/>
              <a:t>Let’s first have a look at Brushless Motor, types of commutation and controlling BLDC motors and why </a:t>
            </a:r>
            <a:r>
              <a:rPr lang="en-IN" dirty="0" err="1"/>
              <a:t>GaNs</a:t>
            </a:r>
            <a:r>
              <a:rPr lang="en-IN" dirty="0"/>
              <a:t>. We will also see what is switching losses and how to minimize them in </a:t>
            </a:r>
            <a:r>
              <a:rPr lang="en-IN" dirty="0" err="1"/>
              <a:t>GaNs</a:t>
            </a:r>
            <a:r>
              <a:rPr lang="en-IN" dirty="0"/>
              <a:t> section.</a:t>
            </a:r>
            <a:endParaRPr lang="en-GB"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636642" y="2392993"/>
            <a:ext cx="2522391" cy="1721355"/>
          </a:xfrm>
        </p:spPr>
        <p:txBody>
          <a:bodyPr rtlCol="0"/>
          <a:lstStyle>
            <a:defPPr>
              <a:defRPr lang="en-GB"/>
            </a:defPPr>
          </a:lstStyle>
          <a:p>
            <a:pPr rtl="0"/>
            <a:r>
              <a:rPr lang="en-GB" dirty="0"/>
              <a:t>Brushless Motor</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781636" y="2392055"/>
            <a:ext cx="2587137" cy="1721355"/>
          </a:xfrm>
        </p:spPr>
        <p:txBody>
          <a:bodyPr rtlCol="0"/>
          <a:lstStyle>
            <a:defPPr>
              <a:defRPr lang="en-GB"/>
            </a:defPPr>
          </a:lstStyle>
          <a:p>
            <a:pPr rtl="0"/>
            <a:r>
              <a:rPr lang="en-GB" dirty="0"/>
              <a:t>Types of Commutation</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8092585" y="2392993"/>
            <a:ext cx="2587137" cy="1721355"/>
          </a:xfrm>
        </p:spPr>
        <p:txBody>
          <a:bodyPr rtlCol="0"/>
          <a:lstStyle>
            <a:defPPr>
              <a:defRPr lang="en-GB"/>
            </a:defPPr>
          </a:lstStyle>
          <a:p>
            <a:pPr rtl="0"/>
            <a:endParaRPr lang="en-GB" dirty="0"/>
          </a:p>
          <a:p>
            <a:pPr rtl="0"/>
            <a:r>
              <a:rPr lang="en-GB" dirty="0"/>
              <a:t>Why </a:t>
            </a:r>
            <a:r>
              <a:rPr lang="en-GB" dirty="0" err="1"/>
              <a:t>GaNs</a:t>
            </a:r>
            <a:endParaRPr lang="en-GB" dirty="0"/>
          </a:p>
          <a:p>
            <a:pPr rtl="0"/>
            <a:endParaRPr lang="en-GB"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rtlCol="0"/>
          <a:lstStyle>
            <a:defPPr>
              <a:defRPr lang="en-GB"/>
            </a:defPPr>
          </a:lstStyle>
          <a:p>
            <a:pPr rtl="0"/>
            <a:r>
              <a:rPr lang="en-GB" dirty="0"/>
              <a:t>Motor Controller for a BLDC motor</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a:t>
            </a:fld>
            <a:endParaRPr lang="en-GB" dirty="0"/>
          </a:p>
        </p:txBody>
      </p:sp>
      <p:pic>
        <p:nvPicPr>
          <p:cNvPr id="1026" name="Picture 2" descr="What is a BLDC Motor? – ABLIC Inc.">
            <a:extLst>
              <a:ext uri="{FF2B5EF4-FFF2-40B4-BE49-F238E27FC236}">
                <a16:creationId xmlns:a16="http://schemas.microsoft.com/office/drawing/2014/main" id="{A9C1996F-185B-CE07-0C44-5608EF7A1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759" y="3659155"/>
            <a:ext cx="2540162" cy="14159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ushless DC Motors - Northwestern Mechatronics Wiki">
            <a:extLst>
              <a:ext uri="{FF2B5EF4-FFF2-40B4-BE49-F238E27FC236}">
                <a16:creationId xmlns:a16="http://schemas.microsoft.com/office/drawing/2014/main" id="{7F2937FF-7A9C-8446-DE5F-D3D93A274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431" y="3659154"/>
            <a:ext cx="2587137" cy="14159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A1A59CE-2E32-5D5F-1E42-688255511A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9560" y="3659154"/>
            <a:ext cx="2540162" cy="141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9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Bill of Materials</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30</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pic>
        <p:nvPicPr>
          <p:cNvPr id="5" name="Picture 4">
            <a:extLst>
              <a:ext uri="{FF2B5EF4-FFF2-40B4-BE49-F238E27FC236}">
                <a16:creationId xmlns:a16="http://schemas.microsoft.com/office/drawing/2014/main" id="{A4A7341E-601D-01E9-D07D-944172127AB1}"/>
              </a:ext>
            </a:extLst>
          </p:cNvPr>
          <p:cNvPicPr>
            <a:picLocks noChangeAspect="1"/>
          </p:cNvPicPr>
          <p:nvPr/>
        </p:nvPicPr>
        <p:blipFill>
          <a:blip r:embed="rId3"/>
          <a:stretch>
            <a:fillRect/>
          </a:stretch>
        </p:blipFill>
        <p:spPr>
          <a:xfrm>
            <a:off x="-2830" y="1536568"/>
            <a:ext cx="12192000" cy="4584314"/>
          </a:xfrm>
          <a:prstGeom prst="rect">
            <a:avLst/>
          </a:prstGeom>
        </p:spPr>
      </p:pic>
    </p:spTree>
    <p:extLst>
      <p:ext uri="{BB962C8B-B14F-4D97-AF65-F5344CB8AC3E}">
        <p14:creationId xmlns:p14="http://schemas.microsoft.com/office/powerpoint/2010/main" val="22704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19EDBB-615B-1AF4-611C-A9F586E4935B}"/>
              </a:ext>
            </a:extLst>
          </p:cNvPr>
          <p:cNvPicPr>
            <a:picLocks noChangeAspect="1"/>
          </p:cNvPicPr>
          <p:nvPr/>
        </p:nvPicPr>
        <p:blipFill>
          <a:blip r:embed="rId3"/>
          <a:stretch>
            <a:fillRect/>
          </a:stretch>
        </p:blipFill>
        <p:spPr>
          <a:xfrm>
            <a:off x="3634002" y="1579564"/>
            <a:ext cx="8380716" cy="4688691"/>
          </a:xfrm>
          <a:prstGeom prst="rect">
            <a:avLst/>
          </a:prstGeom>
        </p:spPr>
      </p:pic>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Open-source FOC library with many features </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31</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6" name="TextBox 5">
            <a:extLst>
              <a:ext uri="{FF2B5EF4-FFF2-40B4-BE49-F238E27FC236}">
                <a16:creationId xmlns:a16="http://schemas.microsoft.com/office/drawing/2014/main" id="{975122E9-6E02-07B7-05F1-843B149E045E}"/>
              </a:ext>
            </a:extLst>
          </p:cNvPr>
          <p:cNvSpPr txBox="1"/>
          <p:nvPr/>
        </p:nvSpPr>
        <p:spPr>
          <a:xfrm>
            <a:off x="96988" y="1652881"/>
            <a:ext cx="3523290" cy="1200329"/>
          </a:xfrm>
          <a:prstGeom prst="rect">
            <a:avLst/>
          </a:prstGeom>
          <a:noFill/>
        </p:spPr>
        <p:txBody>
          <a:bodyPr wrap="square">
            <a:spAutoFit/>
          </a:bodyPr>
          <a:lstStyle/>
          <a:p>
            <a:pPr marL="285750" indent="-285750">
              <a:buFont typeface="Arial" panose="020B0604020202020204" pitchFamily="34" charset="0"/>
              <a:buChar char="•"/>
            </a:pPr>
            <a:r>
              <a:rPr lang="en-GB" b="1" dirty="0" err="1">
                <a:solidFill>
                  <a:schemeClr val="bg1"/>
                </a:solidFill>
                <a:latin typeface="+mj-lt"/>
              </a:rPr>
              <a:t>SimpleFOC</a:t>
            </a:r>
            <a:endParaRPr lang="en-GB" b="1" dirty="0">
              <a:solidFill>
                <a:schemeClr val="bg1"/>
              </a:solidFill>
              <a:latin typeface="+mj-lt"/>
            </a:endParaRPr>
          </a:p>
          <a:p>
            <a:pPr marL="742950" lvl="1" indent="-285750">
              <a:buFont typeface="Arial" panose="020B0604020202020204" pitchFamily="34" charset="0"/>
              <a:buChar char="•"/>
            </a:pPr>
            <a:r>
              <a:rPr lang="en-GB" b="1" dirty="0">
                <a:solidFill>
                  <a:schemeClr val="bg1"/>
                </a:solidFill>
                <a:latin typeface="+mj-lt"/>
              </a:rPr>
              <a:t>https://simplefoc.com/</a:t>
            </a:r>
          </a:p>
          <a:p>
            <a:pPr marL="285750" indent="-285750">
              <a:buFont typeface="Arial" panose="020B0604020202020204" pitchFamily="34" charset="0"/>
              <a:buChar char="•"/>
            </a:pPr>
            <a:endParaRPr lang="en-GB" b="1" dirty="0">
              <a:solidFill>
                <a:schemeClr val="bg1"/>
              </a:solidFill>
              <a:latin typeface="+mj-lt"/>
            </a:endParaRPr>
          </a:p>
          <a:p>
            <a:pPr marL="285750" indent="-285750">
              <a:buFont typeface="Arial" panose="020B0604020202020204" pitchFamily="34" charset="0"/>
              <a:buChar char="•"/>
            </a:pPr>
            <a:endParaRPr lang="en-GB" dirty="0">
              <a:solidFill>
                <a:schemeClr val="bg1"/>
              </a:solidFill>
              <a:latin typeface="+mj-lt"/>
            </a:endParaRPr>
          </a:p>
        </p:txBody>
      </p:sp>
      <p:pic>
        <p:nvPicPr>
          <p:cNvPr id="10" name="Picture 9">
            <a:extLst>
              <a:ext uri="{FF2B5EF4-FFF2-40B4-BE49-F238E27FC236}">
                <a16:creationId xmlns:a16="http://schemas.microsoft.com/office/drawing/2014/main" id="{CC8E1C20-C66A-C026-E35B-432BEBF12497}"/>
              </a:ext>
            </a:extLst>
          </p:cNvPr>
          <p:cNvPicPr>
            <a:picLocks noChangeAspect="1"/>
          </p:cNvPicPr>
          <p:nvPr/>
        </p:nvPicPr>
        <p:blipFill>
          <a:blip r:embed="rId4"/>
          <a:stretch>
            <a:fillRect/>
          </a:stretch>
        </p:blipFill>
        <p:spPr>
          <a:xfrm>
            <a:off x="455951" y="3716718"/>
            <a:ext cx="2949722" cy="576145"/>
          </a:xfrm>
          <a:prstGeom prst="rect">
            <a:avLst/>
          </a:prstGeom>
        </p:spPr>
      </p:pic>
    </p:spTree>
    <p:extLst>
      <p:ext uri="{BB962C8B-B14F-4D97-AF65-F5344CB8AC3E}">
        <p14:creationId xmlns:p14="http://schemas.microsoft.com/office/powerpoint/2010/main" val="836572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794939" y="1360805"/>
            <a:ext cx="10515601" cy="1325563"/>
          </a:xfrm>
        </p:spPr>
        <p:txBody>
          <a:bodyPr rtlCol="0"/>
          <a:lstStyle>
            <a:defPPr>
              <a:defRPr lang="en-GB"/>
            </a:defPPr>
          </a:lstStyle>
          <a:p>
            <a:pPr rtl="0"/>
            <a:r>
              <a:rPr lang="en-GB" dirty="0"/>
              <a:t>Next Steps</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rtlCol="0"/>
          <a:lstStyle>
            <a:defPPr>
              <a:defRPr lang="en-GB"/>
            </a:defPPr>
          </a:lstStyle>
          <a:p>
            <a:pPr rtl="0"/>
            <a:r>
              <a:rPr lang="en-IN" dirty="0"/>
              <a:t>Completing the schematic</a:t>
            </a:r>
            <a:endParaRPr lang="en-GB" dirty="0"/>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rtlCol="0"/>
          <a:lstStyle>
            <a:defPPr>
              <a:defRPr lang="en-GB"/>
            </a:defPPr>
          </a:lstStyle>
          <a:p>
            <a:r>
              <a:rPr lang="en-GB" dirty="0"/>
              <a:t>Simulation, Improvement, PCB designing</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rtlCol="0"/>
          <a:lstStyle>
            <a:defPPr>
              <a:defRPr lang="en-GB"/>
            </a:defPPr>
          </a:lstStyle>
          <a:p>
            <a:pPr rtl="0"/>
            <a:endParaRPr lang="en-GB" dirty="0"/>
          </a:p>
          <a:p>
            <a:pPr rtl="0"/>
            <a:r>
              <a:rPr lang="en-GB" dirty="0"/>
              <a:t>Assembly and Testing</a:t>
            </a:r>
          </a:p>
          <a:p>
            <a:pPr rtl="0"/>
            <a:endParaRPr lang="en-GB"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32</a:t>
            </a:fld>
            <a:endParaRPr lang="en-GB" dirty="0"/>
          </a:p>
        </p:txBody>
      </p:sp>
      <p:sp>
        <p:nvSpPr>
          <p:cNvPr id="6" name="Footer Placeholder 9">
            <a:extLst>
              <a:ext uri="{FF2B5EF4-FFF2-40B4-BE49-F238E27FC236}">
                <a16:creationId xmlns:a16="http://schemas.microsoft.com/office/drawing/2014/main" id="{40EC1107-CD66-FCD1-D15C-18AED1992170}"/>
              </a:ext>
            </a:extLst>
          </p:cNvPr>
          <p:cNvSpPr>
            <a:spLocks noGrp="1"/>
          </p:cNvSpPr>
          <p:nvPr>
            <p:ph type="ftr" sz="quarter" idx="11"/>
          </p:nvPr>
        </p:nvSpPr>
        <p:spPr>
          <a:xfrm>
            <a:off x="307829" y="6226198"/>
            <a:ext cx="4114800" cy="365125"/>
          </a:xfrm>
        </p:spPr>
        <p:txBody>
          <a:bodyPr rtlCol="0"/>
          <a:lstStyle>
            <a:defPPr>
              <a:defRPr lang="en-GB"/>
            </a:defPPr>
          </a:lstStyle>
          <a:p>
            <a:pPr rtl="0"/>
            <a:r>
              <a:rPr lang="en-GB" dirty="0"/>
              <a:t>Motor Controller for a BLDC motor</a:t>
            </a:r>
          </a:p>
        </p:txBody>
      </p:sp>
    </p:spTree>
    <p:extLst>
      <p:ext uri="{BB962C8B-B14F-4D97-AF65-F5344CB8AC3E}">
        <p14:creationId xmlns:p14="http://schemas.microsoft.com/office/powerpoint/2010/main" val="398418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Reference Links</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33</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6" name="TextBox 5">
            <a:extLst>
              <a:ext uri="{FF2B5EF4-FFF2-40B4-BE49-F238E27FC236}">
                <a16:creationId xmlns:a16="http://schemas.microsoft.com/office/drawing/2014/main" id="{975122E9-6E02-07B7-05F1-843B149E045E}"/>
              </a:ext>
            </a:extLst>
          </p:cNvPr>
          <p:cNvSpPr txBox="1"/>
          <p:nvPr/>
        </p:nvSpPr>
        <p:spPr>
          <a:xfrm>
            <a:off x="289042" y="1406208"/>
            <a:ext cx="11253983" cy="4893647"/>
          </a:xfrm>
          <a:prstGeom prst="rect">
            <a:avLst/>
          </a:prstGeom>
          <a:noFill/>
        </p:spPr>
        <p:txBody>
          <a:bodyPr wrap="square">
            <a:spAutoFit/>
          </a:bodyPr>
          <a:lstStyle/>
          <a:p>
            <a:pPr marL="171450" indent="-171450">
              <a:buFont typeface="Arial" panose="020B0604020202020204" pitchFamily="34" charset="0"/>
              <a:buChar char="•"/>
            </a:pPr>
            <a:r>
              <a:rPr lang="en-GB" sz="1200" b="0" dirty="0">
                <a:solidFill>
                  <a:schemeClr val="bg1"/>
                </a:solidFill>
                <a:effectLst/>
                <a:latin typeface="+mj-lt"/>
                <a:hlinkClick r:id="rId3">
                  <a:extLst>
                    <a:ext uri="{A12FA001-AC4F-418D-AE19-62706E023703}">
                      <ahyp:hlinkClr xmlns:ahyp="http://schemas.microsoft.com/office/drawing/2018/hyperlinkcolor" val="tx"/>
                    </a:ext>
                  </a:extLst>
                </a:hlinkClick>
              </a:rPr>
              <a:t>https://www.portescap.com/en/newsroom/whitepapers/2021/10/understanding-the-effect-of-pwm-when-controlling-a-brushless-dc-motor</a:t>
            </a:r>
            <a:endParaRPr lang="en-GB" sz="1200" b="0" dirty="0">
              <a:solidFill>
                <a:schemeClr val="bg1"/>
              </a:solidFill>
              <a:effectLst/>
              <a:latin typeface="+mj-lt"/>
            </a:endParaRPr>
          </a:p>
          <a:p>
            <a:pPr marL="171450" indent="-171450">
              <a:buFont typeface="Arial" panose="020B0604020202020204" pitchFamily="34" charset="0"/>
              <a:buChar char="•"/>
            </a:pPr>
            <a:r>
              <a:rPr lang="en-GB" sz="1200" b="0" dirty="0">
                <a:solidFill>
                  <a:schemeClr val="bg1"/>
                </a:solidFill>
                <a:effectLst/>
                <a:latin typeface="+mj-lt"/>
                <a:hlinkClick r:id="rId3">
                  <a:extLst>
                    <a:ext uri="{A12FA001-AC4F-418D-AE19-62706E023703}">
                      <ahyp:hlinkClr xmlns:ahyp="http://schemas.microsoft.com/office/drawing/2018/hyperlinkcolor" val="tx"/>
                    </a:ext>
                  </a:extLst>
                </a:hlinkClick>
              </a:rPr>
              <a:t>https://www.portescap.com/en/newsroom/whitepapers/2021/10/understanding-the-effect-of-pwm-when-controlling-a-brushless-dc-motor</a:t>
            </a:r>
            <a:endParaRPr lang="en-GB" sz="1200" b="0" dirty="0">
              <a:solidFill>
                <a:schemeClr val="bg1"/>
              </a:solidFill>
              <a:effectLst/>
              <a:latin typeface="+mj-lt"/>
            </a:endParaRPr>
          </a:p>
          <a:p>
            <a:pPr marL="171450" indent="-171450">
              <a:buFont typeface="Arial" panose="020B0604020202020204" pitchFamily="34" charset="0"/>
              <a:buChar char="•"/>
            </a:pPr>
            <a:r>
              <a:rPr lang="en-GB" sz="1200" dirty="0">
                <a:solidFill>
                  <a:schemeClr val="bg1"/>
                </a:solidFill>
                <a:latin typeface="+mj-lt"/>
                <a:hlinkClick r:id="rId4" tooltip="https://ams.com/documents/20143/36005/AS5147_DS000307_3-00.pdf">
                  <a:extLst>
                    <a:ext uri="{A12FA001-AC4F-418D-AE19-62706E023703}">
                      <ahyp:hlinkClr xmlns:ahyp="http://schemas.microsoft.com/office/drawing/2018/hyperlinkcolor" val="tx"/>
                    </a:ext>
                  </a:extLst>
                </a:hlinkClick>
              </a:rPr>
              <a:t>https://ams.com/documents/20143/36005/AS5147_DS000307_3-00.pdf</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5" tooltip="https://www.controleng.com/articles/understanding-the-effect-of-pwm-when-controlling-a-brushless-dc-motor/">
                  <a:extLst>
                    <a:ext uri="{A12FA001-AC4F-418D-AE19-62706E023703}">
                      <ahyp:hlinkClr xmlns:ahyp="http://schemas.microsoft.com/office/drawing/2018/hyperlinkcolor" val="tx"/>
                    </a:ext>
                  </a:extLst>
                </a:hlinkClick>
              </a:rPr>
              <a:t>https://www.controleng.com/articles/understanding-the-effect-of-pwm-when-controlling-a-brushless-dc-motor/</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6" tooltip="https://www.infineon.com/cms/en/product/microcontroller/32-bit-industrial-microcontroller-based-on-arm-cortex-m/32-bit-xmc4000-industrial-microcontroller-arm-cortex-m4/">
                  <a:extLst>
                    <a:ext uri="{A12FA001-AC4F-418D-AE19-62706E023703}">
                      <ahyp:hlinkClr xmlns:ahyp="http://schemas.microsoft.com/office/drawing/2018/hyperlinkcolor" val="tx"/>
                    </a:ext>
                  </a:extLst>
                </a:hlinkClick>
              </a:rPr>
              <a:t>https://www.infineon.com/cms/en/product/microcontroller/32-bit-industrial-microcontroller-based-on-arm-cortex-m/32-bit-xmc4000-industrial-microcontroller-arm-cortex-m4/</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7" tooltip="https://www.infineon.com/cms/en/product/microcontroller/32-bit-tricore-microcontroller/">
                  <a:extLst>
                    <a:ext uri="{A12FA001-AC4F-418D-AE19-62706E023703}">
                      <ahyp:hlinkClr xmlns:ahyp="http://schemas.microsoft.com/office/drawing/2018/hyperlinkcolor" val="tx"/>
                    </a:ext>
                  </a:extLst>
                </a:hlinkClick>
              </a:rPr>
              <a:t>https://www.infineon.com/cms/en/product/microcontroller/32-bit-tricore-microcontroller/</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8" tooltip="https://www.infineon.com/cms/en/product/microcontroller/32-bit-psoc-arm-cortex-microcontroller/">
                  <a:extLst>
                    <a:ext uri="{A12FA001-AC4F-418D-AE19-62706E023703}">
                      <ahyp:hlinkClr xmlns:ahyp="http://schemas.microsoft.com/office/drawing/2018/hyperlinkcolor" val="tx"/>
                    </a:ext>
                  </a:extLst>
                </a:hlinkClick>
              </a:rPr>
              <a:t>https://www.infineon.com/cms/en/product/microcontroller/32-bit-psoc-arm-cortex-microcontroller/</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9" tooltip="https://github.com/simplefoc/Arduino-FOC">
                  <a:extLst>
                    <a:ext uri="{A12FA001-AC4F-418D-AE19-62706E023703}">
                      <ahyp:hlinkClr xmlns:ahyp="http://schemas.microsoft.com/office/drawing/2018/hyperlinkcolor" val="tx"/>
                    </a:ext>
                  </a:extLst>
                </a:hlinkClick>
              </a:rPr>
              <a:t>https://github.com/simplefoc/Arduino-FOC</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10" tooltip="https://www.youtube.com/watch?v=Y5kLeqTc6Zk">
                  <a:extLst>
                    <a:ext uri="{A12FA001-AC4F-418D-AE19-62706E023703}">
                      <ahyp:hlinkClr xmlns:ahyp="http://schemas.microsoft.com/office/drawing/2018/hyperlinkcolor" val="tx"/>
                    </a:ext>
                  </a:extLst>
                </a:hlinkClick>
              </a:rPr>
              <a:t>https://www.youtube.com/watch?v=Y5kLeqTc6Zk</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11" tooltip="https://www.youtube.com/watch?v=zSdetJsSeNw">
                  <a:extLst>
                    <a:ext uri="{A12FA001-AC4F-418D-AE19-62706E023703}">
                      <ahyp:hlinkClr xmlns:ahyp="http://schemas.microsoft.com/office/drawing/2018/hyperlinkcolor" val="tx"/>
                    </a:ext>
                  </a:extLst>
                </a:hlinkClick>
              </a:rPr>
              <a:t>https://www.youtube.com/watch?v=zSdetJsSeNw</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12" tooltip="https://www.youtube.com/watch?v=Nhy6g9wGHow">
                  <a:extLst>
                    <a:ext uri="{A12FA001-AC4F-418D-AE19-62706E023703}">
                      <ahyp:hlinkClr xmlns:ahyp="http://schemas.microsoft.com/office/drawing/2018/hyperlinkcolor" val="tx"/>
                    </a:ext>
                  </a:extLst>
                </a:hlinkClick>
              </a:rPr>
              <a:t>https://www.youtube.com/watch?v=Nhy6g9wGHow</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13" tooltip="https://www.youtube.com/watch?v=YPD1_rcXBIE">
                  <a:extLst>
                    <a:ext uri="{A12FA001-AC4F-418D-AE19-62706E023703}">
                      <ahyp:hlinkClr xmlns:ahyp="http://schemas.microsoft.com/office/drawing/2018/hyperlinkcolor" val="tx"/>
                    </a:ext>
                  </a:extLst>
                </a:hlinkClick>
              </a:rPr>
              <a:t>https://www.youtube.com/watch?v=YPD1_rcXBIE</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14" tooltip="https://github.com/byDagor/Janus-Controller">
                  <a:extLst>
                    <a:ext uri="{A12FA001-AC4F-418D-AE19-62706E023703}">
                      <ahyp:hlinkClr xmlns:ahyp="http://schemas.microsoft.com/office/drawing/2018/hyperlinkcolor" val="tx"/>
                    </a:ext>
                  </a:extLst>
                </a:hlinkClick>
              </a:rPr>
              <a:t>https://github.com/byDagor/Janus-Controller</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15" tooltip="https://github.com/maakbaas/mbldc">
                  <a:extLst>
                    <a:ext uri="{A12FA001-AC4F-418D-AE19-62706E023703}">
                      <ahyp:hlinkClr xmlns:ahyp="http://schemas.microsoft.com/office/drawing/2018/hyperlinkcolor" val="tx"/>
                    </a:ext>
                  </a:extLst>
                </a:hlinkClick>
              </a:rPr>
              <a:t>https://github.com/maakbaas/mbldc</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16" tooltip="https://github.com/qwertpas/O32controller">
                  <a:extLst>
                    <a:ext uri="{A12FA001-AC4F-418D-AE19-62706E023703}">
                      <ahyp:hlinkClr xmlns:ahyp="http://schemas.microsoft.com/office/drawing/2018/hyperlinkcolor" val="tx"/>
                    </a:ext>
                  </a:extLst>
                </a:hlinkClick>
              </a:rPr>
              <a:t>https://github.com/qwertpas/O32controller</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17" tooltip="https://www.youtube.com/watch?v=VdkloigaxZo">
                  <a:extLst>
                    <a:ext uri="{A12FA001-AC4F-418D-AE19-62706E023703}">
                      <ahyp:hlinkClr xmlns:ahyp="http://schemas.microsoft.com/office/drawing/2018/hyperlinkcolor" val="tx"/>
                    </a:ext>
                  </a:extLst>
                </a:hlinkClick>
              </a:rPr>
              <a:t>https://www.youtube.com/watch?v=VdkloigaxZo</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18" tooltip="https://github.com/SheffieldEcoMotorsports/motor-controller">
                  <a:extLst>
                    <a:ext uri="{A12FA001-AC4F-418D-AE19-62706E023703}">
                      <ahyp:hlinkClr xmlns:ahyp="http://schemas.microsoft.com/office/drawing/2018/hyperlinkcolor" val="tx"/>
                    </a:ext>
                  </a:extLst>
                </a:hlinkClick>
              </a:rPr>
              <a:t>https://github.com/SheffieldEcoMotorsports/motor-controller</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19" tooltip="https://simple-circuit.com/arduino-sensorless-bldc-motor-controller-esc/">
                  <a:extLst>
                    <a:ext uri="{A12FA001-AC4F-418D-AE19-62706E023703}">
                      <ahyp:hlinkClr xmlns:ahyp="http://schemas.microsoft.com/office/drawing/2018/hyperlinkcolor" val="tx"/>
                    </a:ext>
                  </a:extLst>
                </a:hlinkClick>
              </a:rPr>
              <a:t>https://simple-circuit.com/arduino-sensorless-bldc-motor-controller-esc/</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20" tooltip="https://www.instructables.com/BLDC-Motor-Control-with-Arduino-salvaged-HD-motor/">
                  <a:extLst>
                    <a:ext uri="{A12FA001-AC4F-418D-AE19-62706E023703}">
                      <ahyp:hlinkClr xmlns:ahyp="http://schemas.microsoft.com/office/drawing/2018/hyperlinkcolor" val="tx"/>
                    </a:ext>
                  </a:extLst>
                </a:hlinkClick>
              </a:rPr>
              <a:t>https://www.instructables.com/BLDC-Motor-Control-with-Arduino-salvaged-HD-motor/</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21" tooltip="https://simple-circuit.com/arduino-sensorless-brushless-motor-bldc/">
                  <a:extLst>
                    <a:ext uri="{A12FA001-AC4F-418D-AE19-62706E023703}">
                      <ahyp:hlinkClr xmlns:ahyp="http://schemas.microsoft.com/office/drawing/2018/hyperlinkcolor" val="tx"/>
                    </a:ext>
                  </a:extLst>
                </a:hlinkClick>
              </a:rPr>
              <a:t>https://simple-circuit.com/arduino-sensorless-brushless-motor-bldc/</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22" tooltip="https://simple-circuit.com/arduino-bldc-brushless-dc-motor-control/">
                  <a:extLst>
                    <a:ext uri="{A12FA001-AC4F-418D-AE19-62706E023703}">
                      <ahyp:hlinkClr xmlns:ahyp="http://schemas.microsoft.com/office/drawing/2018/hyperlinkcolor" val="tx"/>
                    </a:ext>
                  </a:extLst>
                </a:hlinkClick>
              </a:rPr>
              <a:t>https://simple-circuit.com/arduino-bldc-brushless-dc-motor-control/</a:t>
            </a:r>
            <a:endParaRPr lang="en-GB" sz="1200" dirty="0">
              <a:solidFill>
                <a:schemeClr val="bg1"/>
              </a:solidFill>
              <a:latin typeface="+mj-lt"/>
            </a:endParaRPr>
          </a:p>
          <a:p>
            <a:pPr marL="171450" indent="-171450">
              <a:buFont typeface="Arial" panose="020B0604020202020204" pitchFamily="34" charset="0"/>
              <a:buChar char="•"/>
            </a:pPr>
            <a:r>
              <a:rPr lang="en-GB" sz="1200" dirty="0">
                <a:solidFill>
                  <a:schemeClr val="bg1"/>
                </a:solidFill>
                <a:latin typeface="+mj-lt"/>
                <a:hlinkClick r:id="rId23" tooltip="https://www.youtube.com/watch?v=_6-_jvZe7iA">
                  <a:extLst>
                    <a:ext uri="{A12FA001-AC4F-418D-AE19-62706E023703}">
                      <ahyp:hlinkClr xmlns:ahyp="http://schemas.microsoft.com/office/drawing/2018/hyperlinkcolor" val="tx"/>
                    </a:ext>
                  </a:extLst>
                </a:hlinkClick>
              </a:rPr>
              <a:t>https://www.youtube.com/watch?v=_6-_jvZe7iA</a:t>
            </a:r>
            <a:endParaRPr lang="en-GB" sz="1200" dirty="0">
              <a:solidFill>
                <a:schemeClr val="bg1"/>
              </a:solidFill>
              <a:latin typeface="+mj-lt"/>
            </a:endParaRPr>
          </a:p>
          <a:p>
            <a:pPr marL="285750" indent="-285750">
              <a:buFont typeface="Arial" panose="020B0604020202020204" pitchFamily="34" charset="0"/>
              <a:buChar char="•"/>
            </a:pPr>
            <a:endParaRPr lang="en-GB" sz="1200" b="0" dirty="0">
              <a:solidFill>
                <a:schemeClr val="bg1"/>
              </a:solidFill>
              <a:effectLst/>
              <a:latin typeface="+mj-lt"/>
            </a:endParaRPr>
          </a:p>
        </p:txBody>
      </p:sp>
    </p:spTree>
    <p:extLst>
      <p:ext uri="{BB962C8B-B14F-4D97-AF65-F5344CB8AC3E}">
        <p14:creationId xmlns:p14="http://schemas.microsoft.com/office/powerpoint/2010/main" val="512949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GB"/>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rtlCol="0"/>
          <a:lstStyle>
            <a:defPPr>
              <a:defRPr lang="en-GB"/>
            </a:defPPr>
          </a:lstStyle>
          <a:p>
            <a:pPr rtl="0"/>
            <a:r>
              <a:rPr lang="en-GB" dirty="0"/>
              <a:t>Chirag Kotian</a:t>
            </a:r>
          </a:p>
          <a:p>
            <a:pPr rtl="0"/>
            <a:r>
              <a:rPr lang="en-GB" dirty="0"/>
              <a:t>+91 8591757109</a:t>
            </a:r>
          </a:p>
          <a:p>
            <a:pPr rtl="0"/>
            <a:r>
              <a:rPr lang="en-GB" dirty="0"/>
              <a:t>ee21b025@iittp.ac.in</a:t>
            </a:r>
          </a:p>
          <a:p>
            <a:pPr rtl="0"/>
            <a:r>
              <a:rPr lang="en-GB" dirty="0"/>
              <a:t>https://chiragkotian.github.io/</a:t>
            </a:r>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rtlCol="0"/>
          <a:lstStyle>
            <a:defPPr>
              <a:defRPr lang="en-GB"/>
            </a:defPPr>
          </a:lstStyle>
          <a:p>
            <a:pPr rtl="0"/>
            <a:r>
              <a:rPr lang="en-GB" dirty="0"/>
              <a:t>Motor Controller for a BLDC motor</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34</a:t>
            </a:fld>
            <a:endParaRPr lang="en-GB" dirty="0"/>
          </a:p>
        </p:txBody>
      </p:sp>
      <p:pic>
        <p:nvPicPr>
          <p:cNvPr id="5" name="Picture 4" descr="White and black robot hands">
            <a:extLst>
              <a:ext uri="{FF2B5EF4-FFF2-40B4-BE49-F238E27FC236}">
                <a16:creationId xmlns:a16="http://schemas.microsoft.com/office/drawing/2014/main" id="{2AF598CA-4F3F-428D-B217-74EDFED1FF17}"/>
              </a:ext>
            </a:extLst>
          </p:cNvPr>
          <p:cNvPicPr>
            <a:picLocks noChangeAspect="1"/>
          </p:cNvPicPr>
          <p:nvPr/>
        </p:nvPicPr>
        <p:blipFill>
          <a:blip r:embed="rId3"/>
          <a:stretch>
            <a:fillRect/>
          </a:stretch>
        </p:blipFill>
        <p:spPr>
          <a:xfrm>
            <a:off x="6187801" y="2242283"/>
            <a:ext cx="5906339" cy="3322159"/>
          </a:xfrm>
          <a:prstGeom prst="rect">
            <a:avLst/>
          </a:prstGeom>
        </p:spPr>
      </p:pic>
    </p:spTree>
    <p:extLst>
      <p:ext uri="{BB962C8B-B14F-4D97-AF65-F5344CB8AC3E}">
        <p14:creationId xmlns:p14="http://schemas.microsoft.com/office/powerpoint/2010/main" val="7900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a:t>Few Types of Motors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4</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336405" y="6237287"/>
            <a:ext cx="4114800" cy="365125"/>
          </a:xfrm>
        </p:spPr>
        <p:txBody>
          <a:bodyPr rtlCol="0"/>
          <a:lstStyle>
            <a:defPPr>
              <a:defRPr lang="en-GB"/>
            </a:defPPr>
          </a:lstStyle>
          <a:p>
            <a:pPr rtl="0"/>
            <a:r>
              <a:rPr lang="en-GB" dirty="0"/>
              <a:t>Motor Controller for a BLDC motor</a:t>
            </a:r>
          </a:p>
        </p:txBody>
      </p:sp>
      <p:pic>
        <p:nvPicPr>
          <p:cNvPr id="2050" name="Picture 2" descr="You've Got the Power: 6 Essentials for Brushless DC Motor ...">
            <a:extLst>
              <a:ext uri="{FF2B5EF4-FFF2-40B4-BE49-F238E27FC236}">
                <a16:creationId xmlns:a16="http://schemas.microsoft.com/office/drawing/2014/main" id="{FC6A91F5-3B17-7A36-4C0B-28D39AFEB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936" y="1532777"/>
            <a:ext cx="9730468" cy="459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2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a:t>Brushless Motor</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5</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336405" y="6237287"/>
            <a:ext cx="4114800" cy="365125"/>
          </a:xfrm>
        </p:spPr>
        <p:txBody>
          <a:bodyPr rtlCol="0"/>
          <a:lstStyle>
            <a:defPPr>
              <a:defRPr lang="en-GB"/>
            </a:defPPr>
          </a:lstStyle>
          <a:p>
            <a:pPr rtl="0"/>
            <a:r>
              <a:rPr lang="en-GB" dirty="0"/>
              <a:t>Motor Controller for a BLDC motor</a:t>
            </a:r>
          </a:p>
        </p:txBody>
      </p:sp>
      <p:pic>
        <p:nvPicPr>
          <p:cNvPr id="4" name="Picture 3">
            <a:extLst>
              <a:ext uri="{FF2B5EF4-FFF2-40B4-BE49-F238E27FC236}">
                <a16:creationId xmlns:a16="http://schemas.microsoft.com/office/drawing/2014/main" id="{FC696F7D-6C37-4E0F-5226-4560EDC29620}"/>
              </a:ext>
            </a:extLst>
          </p:cNvPr>
          <p:cNvPicPr>
            <a:picLocks noChangeAspect="1"/>
          </p:cNvPicPr>
          <p:nvPr/>
        </p:nvPicPr>
        <p:blipFill>
          <a:blip r:embed="rId3"/>
          <a:stretch>
            <a:fillRect/>
          </a:stretch>
        </p:blipFill>
        <p:spPr>
          <a:xfrm>
            <a:off x="2096558" y="1690688"/>
            <a:ext cx="7993224" cy="4476717"/>
          </a:xfrm>
          <a:prstGeom prst="rect">
            <a:avLst/>
          </a:prstGeom>
        </p:spPr>
      </p:pic>
    </p:spTree>
    <p:extLst>
      <p:ext uri="{BB962C8B-B14F-4D97-AF65-F5344CB8AC3E}">
        <p14:creationId xmlns:p14="http://schemas.microsoft.com/office/powerpoint/2010/main" val="248416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a:t>Three Phase H-Bridge Inverter</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6</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336405" y="6237287"/>
            <a:ext cx="4114800" cy="365125"/>
          </a:xfrm>
        </p:spPr>
        <p:txBody>
          <a:bodyPr rtlCol="0"/>
          <a:lstStyle>
            <a:defPPr>
              <a:defRPr lang="en-GB"/>
            </a:defPPr>
          </a:lstStyle>
          <a:p>
            <a:pPr rtl="0"/>
            <a:r>
              <a:rPr lang="en-GB" dirty="0"/>
              <a:t>Motor Controller for a BLDC motor</a:t>
            </a:r>
          </a:p>
        </p:txBody>
      </p:sp>
      <p:pic>
        <p:nvPicPr>
          <p:cNvPr id="5122" name="Picture 2" descr="Schematic diagram of the BLDC motor control system | Download Scientific  Diagram">
            <a:extLst>
              <a:ext uri="{FF2B5EF4-FFF2-40B4-BE49-F238E27FC236}">
                <a16:creationId xmlns:a16="http://schemas.microsoft.com/office/drawing/2014/main" id="{228E9014-F4DF-789B-6669-3B1D6E308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409" y="1704974"/>
            <a:ext cx="8203522" cy="418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755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Position Feedback</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7</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pic>
        <p:nvPicPr>
          <p:cNvPr id="4" name="Picture 3">
            <a:extLst>
              <a:ext uri="{FF2B5EF4-FFF2-40B4-BE49-F238E27FC236}">
                <a16:creationId xmlns:a16="http://schemas.microsoft.com/office/drawing/2014/main" id="{B67B3C86-9991-553D-549F-5F749BE1D1F4}"/>
              </a:ext>
            </a:extLst>
          </p:cNvPr>
          <p:cNvPicPr>
            <a:picLocks noChangeAspect="1"/>
          </p:cNvPicPr>
          <p:nvPr/>
        </p:nvPicPr>
        <p:blipFill>
          <a:blip r:embed="rId3"/>
          <a:stretch>
            <a:fillRect/>
          </a:stretch>
        </p:blipFill>
        <p:spPr>
          <a:xfrm>
            <a:off x="1898775" y="1690688"/>
            <a:ext cx="8388789" cy="4082807"/>
          </a:xfrm>
          <a:prstGeom prst="rect">
            <a:avLst/>
          </a:prstGeom>
        </p:spPr>
      </p:pic>
    </p:spTree>
    <p:extLst>
      <p:ext uri="{BB962C8B-B14F-4D97-AF65-F5344CB8AC3E}">
        <p14:creationId xmlns:p14="http://schemas.microsoft.com/office/powerpoint/2010/main" val="1401537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IN" dirty="0"/>
              <a:t>Motor Params</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8</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177282" y="6226197"/>
            <a:ext cx="4114800" cy="365125"/>
          </a:xfrm>
        </p:spPr>
        <p:txBody>
          <a:bodyPr rtlCol="0"/>
          <a:lstStyle>
            <a:defPPr>
              <a:defRPr lang="en-GB"/>
            </a:defPPr>
          </a:lstStyle>
          <a:p>
            <a:pPr rtl="0"/>
            <a:r>
              <a:rPr lang="en-GB" dirty="0"/>
              <a:t>Motor Controller for a BLDC motor</a:t>
            </a:r>
          </a:p>
        </p:txBody>
      </p:sp>
      <p:sp>
        <p:nvSpPr>
          <p:cNvPr id="4" name="TextBox 3">
            <a:extLst>
              <a:ext uri="{FF2B5EF4-FFF2-40B4-BE49-F238E27FC236}">
                <a16:creationId xmlns:a16="http://schemas.microsoft.com/office/drawing/2014/main" id="{9A45FFEB-4F59-FE04-23C6-2593A0AF11FC}"/>
              </a:ext>
            </a:extLst>
          </p:cNvPr>
          <p:cNvSpPr txBox="1"/>
          <p:nvPr/>
        </p:nvSpPr>
        <p:spPr>
          <a:xfrm>
            <a:off x="660141" y="1507697"/>
            <a:ext cx="10965802" cy="4801314"/>
          </a:xfrm>
          <a:prstGeom prst="rect">
            <a:avLst/>
          </a:prstGeom>
          <a:noFill/>
        </p:spPr>
        <p:txBody>
          <a:bodyPr wrap="square">
            <a:spAutoFit/>
          </a:bodyPr>
          <a:lstStyle/>
          <a:p>
            <a:pPr algn="l"/>
            <a:r>
              <a:rPr lang="en-GB" b="1" i="0" u="sng" dirty="0">
                <a:solidFill>
                  <a:srgbClr val="CCCCCC"/>
                </a:solidFill>
                <a:effectLst/>
                <a:latin typeface="-apple-system"/>
              </a:rPr>
              <a:t>Given specs</a:t>
            </a:r>
            <a:r>
              <a:rPr lang="en-GB" b="0" i="0" u="sng" dirty="0">
                <a:solidFill>
                  <a:srgbClr val="CCCCCC"/>
                </a:solidFill>
                <a:effectLst/>
                <a:latin typeface="-apple-system"/>
              </a:rPr>
              <a:t>: </a:t>
            </a:r>
            <a:endParaRPr lang="en-GB" u="sng" dirty="0">
              <a:solidFill>
                <a:srgbClr val="CCCCCC"/>
              </a:solidFill>
              <a:latin typeface="-apple-system"/>
            </a:endParaRPr>
          </a:p>
          <a:p>
            <a:pPr algn="l"/>
            <a:r>
              <a:rPr lang="en-GB" b="0" i="0" dirty="0">
                <a:solidFill>
                  <a:srgbClr val="CCCCCC"/>
                </a:solidFill>
                <a:effectLst/>
                <a:latin typeface="-apple-system"/>
              </a:rPr>
              <a:t>	</a:t>
            </a:r>
            <a:r>
              <a:rPr lang="en-GB" b="1" i="0" dirty="0">
                <a:solidFill>
                  <a:srgbClr val="CCCCCC"/>
                </a:solidFill>
                <a:effectLst/>
                <a:latin typeface="-apple-system"/>
              </a:rPr>
              <a:t>4-5s (</a:t>
            </a:r>
            <a:r>
              <a:rPr lang="en-GB" b="0" i="0" dirty="0">
                <a:solidFill>
                  <a:srgbClr val="CCCCCC"/>
                </a:solidFill>
                <a:effectLst/>
                <a:latin typeface="-apple-system"/>
              </a:rPr>
              <a:t>13.6V - 21V)</a:t>
            </a:r>
            <a:endParaRPr lang="en-GB" b="1" i="0" dirty="0">
              <a:solidFill>
                <a:srgbClr val="CCCCCC"/>
              </a:solidFill>
              <a:effectLst/>
              <a:latin typeface="-apple-system"/>
            </a:endParaRPr>
          </a:p>
          <a:p>
            <a:pPr algn="l"/>
            <a:r>
              <a:rPr lang="en-GB" dirty="0">
                <a:solidFill>
                  <a:srgbClr val="CCCCCC"/>
                </a:solidFill>
                <a:latin typeface="-apple-system"/>
              </a:rPr>
              <a:t>	</a:t>
            </a:r>
            <a:r>
              <a:rPr lang="en-GB" b="1" i="0" dirty="0">
                <a:solidFill>
                  <a:srgbClr val="CCCCCC"/>
                </a:solidFill>
                <a:effectLst/>
                <a:latin typeface="-apple-system"/>
              </a:rPr>
              <a:t>Motor :</a:t>
            </a:r>
            <a:r>
              <a:rPr lang="en-GB" b="0" i="0" dirty="0">
                <a:solidFill>
                  <a:srgbClr val="CCCCCC"/>
                </a:solidFill>
                <a:effectLst/>
                <a:latin typeface="-apple-system"/>
              </a:rPr>
              <a:t> </a:t>
            </a:r>
            <a:r>
              <a:rPr lang="en-GB" b="0" i="0" dirty="0" err="1">
                <a:solidFill>
                  <a:srgbClr val="CCCCCC"/>
                </a:solidFill>
                <a:effectLst/>
                <a:latin typeface="-apple-system"/>
              </a:rPr>
              <a:t>Turnigy</a:t>
            </a:r>
            <a:r>
              <a:rPr lang="en-GB" b="0" i="0" dirty="0">
                <a:solidFill>
                  <a:srgbClr val="CCCCCC"/>
                </a:solidFill>
                <a:effectLst/>
                <a:latin typeface="-apple-system"/>
              </a:rPr>
              <a:t> </a:t>
            </a:r>
            <a:r>
              <a:rPr lang="en-GB" b="0" i="0" dirty="0" err="1">
                <a:solidFill>
                  <a:srgbClr val="CCCCCC"/>
                </a:solidFill>
                <a:effectLst/>
                <a:latin typeface="-apple-system"/>
              </a:rPr>
              <a:t>Aerodrive</a:t>
            </a:r>
            <a:r>
              <a:rPr lang="en-GB" b="0" i="0" dirty="0">
                <a:solidFill>
                  <a:srgbClr val="CCCCCC"/>
                </a:solidFill>
                <a:effectLst/>
                <a:latin typeface="-apple-system"/>
              </a:rPr>
              <a:t> SK3 -4240-740kv </a:t>
            </a:r>
          </a:p>
          <a:p>
            <a:pPr algn="l"/>
            <a:r>
              <a:rPr lang="en-GB" dirty="0">
                <a:solidFill>
                  <a:srgbClr val="CCCCCC"/>
                </a:solidFill>
                <a:latin typeface="-apple-system"/>
              </a:rPr>
              <a:t>	</a:t>
            </a:r>
            <a:r>
              <a:rPr lang="en-GB" b="1" i="0" dirty="0">
                <a:solidFill>
                  <a:srgbClr val="CCCCCC"/>
                </a:solidFill>
                <a:effectLst/>
                <a:latin typeface="-apple-system"/>
              </a:rPr>
              <a:t>Poles :</a:t>
            </a:r>
            <a:r>
              <a:rPr lang="en-GB" b="0" i="0" dirty="0">
                <a:solidFill>
                  <a:srgbClr val="CCCCCC"/>
                </a:solidFill>
                <a:effectLst/>
                <a:latin typeface="-apple-system"/>
              </a:rPr>
              <a:t> 14 V/Hz : 0.045420136 </a:t>
            </a:r>
          </a:p>
          <a:p>
            <a:pPr algn="l"/>
            <a:r>
              <a:rPr lang="en-GB" dirty="0">
                <a:solidFill>
                  <a:srgbClr val="CCCCCC"/>
                </a:solidFill>
                <a:latin typeface="-apple-system"/>
              </a:rPr>
              <a:t>	</a:t>
            </a:r>
            <a:r>
              <a:rPr lang="en-GB" b="1" i="0" dirty="0">
                <a:solidFill>
                  <a:srgbClr val="CCCCCC"/>
                </a:solidFill>
                <a:effectLst/>
                <a:latin typeface="-apple-system"/>
              </a:rPr>
              <a:t>Resistance (ohm) : </a:t>
            </a:r>
            <a:r>
              <a:rPr lang="en-GB" b="0" i="0" dirty="0">
                <a:solidFill>
                  <a:srgbClr val="CCCCCC"/>
                </a:solidFill>
                <a:effectLst/>
                <a:latin typeface="-apple-system"/>
              </a:rPr>
              <a:t>0.0151 </a:t>
            </a:r>
          </a:p>
          <a:p>
            <a:pPr algn="l"/>
            <a:r>
              <a:rPr lang="en-GB" dirty="0">
                <a:solidFill>
                  <a:srgbClr val="CCCCCC"/>
                </a:solidFill>
                <a:latin typeface="-apple-system"/>
              </a:rPr>
              <a:t>	</a:t>
            </a:r>
            <a:r>
              <a:rPr lang="en-GB" b="1" i="0" dirty="0" err="1">
                <a:solidFill>
                  <a:srgbClr val="CCCCCC"/>
                </a:solidFill>
                <a:effectLst/>
                <a:latin typeface="-apple-system"/>
              </a:rPr>
              <a:t>Kv</a:t>
            </a:r>
            <a:r>
              <a:rPr lang="en-GB" b="1" i="0" dirty="0">
                <a:solidFill>
                  <a:srgbClr val="CCCCCC"/>
                </a:solidFill>
                <a:effectLst/>
                <a:latin typeface="-apple-system"/>
              </a:rPr>
              <a:t> (rpm/V) : </a:t>
            </a:r>
            <a:r>
              <a:rPr lang="en-GB" b="0" i="0" dirty="0">
                <a:solidFill>
                  <a:srgbClr val="CCCCCC"/>
                </a:solidFill>
                <a:effectLst/>
                <a:latin typeface="-apple-system"/>
              </a:rPr>
              <a:t>660.5 </a:t>
            </a:r>
          </a:p>
          <a:p>
            <a:pPr algn="l"/>
            <a:r>
              <a:rPr lang="en-GB" dirty="0">
                <a:solidFill>
                  <a:srgbClr val="CCCCCC"/>
                </a:solidFill>
                <a:latin typeface="-apple-system"/>
              </a:rPr>
              <a:t>	</a:t>
            </a:r>
            <a:r>
              <a:rPr lang="en-GB" b="1" i="0" dirty="0">
                <a:solidFill>
                  <a:srgbClr val="CCCCCC"/>
                </a:solidFill>
                <a:effectLst/>
                <a:latin typeface="-apple-system"/>
              </a:rPr>
              <a:t>Inductance (</a:t>
            </a:r>
            <a:r>
              <a:rPr lang="en-GB" b="1" i="0" dirty="0" err="1">
                <a:solidFill>
                  <a:srgbClr val="CCCCCC"/>
                </a:solidFill>
                <a:effectLst/>
                <a:latin typeface="-apple-system"/>
              </a:rPr>
              <a:t>uH</a:t>
            </a:r>
            <a:r>
              <a:rPr lang="en-GB" b="1" i="0" dirty="0">
                <a:solidFill>
                  <a:srgbClr val="CCCCCC"/>
                </a:solidFill>
                <a:effectLst/>
                <a:latin typeface="-apple-system"/>
              </a:rPr>
              <a:t>) : </a:t>
            </a:r>
            <a:r>
              <a:rPr lang="en-GB" b="0" i="0" dirty="0">
                <a:solidFill>
                  <a:srgbClr val="CCCCCC"/>
                </a:solidFill>
                <a:effectLst/>
                <a:latin typeface="-apple-system"/>
              </a:rPr>
              <a:t>11.85833333 </a:t>
            </a:r>
          </a:p>
          <a:p>
            <a:pPr algn="l"/>
            <a:r>
              <a:rPr lang="en-GB" dirty="0">
                <a:solidFill>
                  <a:srgbClr val="CCCCCC"/>
                </a:solidFill>
                <a:latin typeface="-apple-system"/>
              </a:rPr>
              <a:t>	</a:t>
            </a:r>
            <a:r>
              <a:rPr lang="en-GB" b="1" i="0" dirty="0">
                <a:solidFill>
                  <a:srgbClr val="CCCCCC"/>
                </a:solidFill>
                <a:effectLst/>
                <a:latin typeface="-apple-system"/>
              </a:rPr>
              <a:t>Torque constant (Nm/A): </a:t>
            </a:r>
            <a:r>
              <a:rPr lang="en-GB" b="0" i="0" dirty="0">
                <a:solidFill>
                  <a:srgbClr val="CCCCCC"/>
                </a:solidFill>
                <a:effectLst/>
                <a:latin typeface="-apple-system"/>
              </a:rPr>
              <a:t>0.011276989 </a:t>
            </a:r>
          </a:p>
          <a:p>
            <a:pPr algn="l"/>
            <a:r>
              <a:rPr lang="en-GB" dirty="0">
                <a:solidFill>
                  <a:srgbClr val="CCCCCC"/>
                </a:solidFill>
                <a:latin typeface="-apple-system"/>
              </a:rPr>
              <a:t>	</a:t>
            </a:r>
            <a:r>
              <a:rPr lang="en-GB" b="1" i="0" dirty="0">
                <a:solidFill>
                  <a:srgbClr val="CCCCCC"/>
                </a:solidFill>
                <a:effectLst/>
                <a:latin typeface="-apple-system"/>
              </a:rPr>
              <a:t>Rated current (A) : </a:t>
            </a:r>
            <a:r>
              <a:rPr lang="en-GB" b="0" i="0" dirty="0">
                <a:solidFill>
                  <a:srgbClr val="CCCCCC"/>
                </a:solidFill>
                <a:effectLst/>
                <a:latin typeface="-apple-system"/>
              </a:rPr>
              <a:t>50 </a:t>
            </a:r>
          </a:p>
          <a:p>
            <a:pPr algn="l"/>
            <a:r>
              <a:rPr lang="en-GB" dirty="0">
                <a:solidFill>
                  <a:srgbClr val="CCCCCC"/>
                </a:solidFill>
                <a:latin typeface="-apple-system"/>
              </a:rPr>
              <a:t>	</a:t>
            </a:r>
            <a:r>
              <a:rPr lang="en-GB" b="1" i="0" dirty="0">
                <a:solidFill>
                  <a:srgbClr val="CCCCCC"/>
                </a:solidFill>
                <a:effectLst/>
                <a:latin typeface="-apple-system"/>
              </a:rPr>
              <a:t>Desired torque (Nm) : </a:t>
            </a:r>
            <a:r>
              <a:rPr lang="en-GB" b="0" i="0" dirty="0">
                <a:solidFill>
                  <a:srgbClr val="CCCCCC"/>
                </a:solidFill>
                <a:effectLst/>
                <a:latin typeface="-apple-system"/>
              </a:rPr>
              <a:t>0.3 </a:t>
            </a:r>
          </a:p>
          <a:p>
            <a:pPr algn="l"/>
            <a:r>
              <a:rPr lang="en-GB" dirty="0">
                <a:solidFill>
                  <a:srgbClr val="CCCCCC"/>
                </a:solidFill>
                <a:latin typeface="-apple-system"/>
              </a:rPr>
              <a:t>	</a:t>
            </a:r>
            <a:r>
              <a:rPr lang="en-GB" b="1" i="0" dirty="0">
                <a:solidFill>
                  <a:srgbClr val="CCCCCC"/>
                </a:solidFill>
                <a:effectLst/>
                <a:latin typeface="-apple-system"/>
              </a:rPr>
              <a:t>Operating current (A): </a:t>
            </a:r>
            <a:r>
              <a:rPr lang="en-GB" b="0" i="0" dirty="0">
                <a:solidFill>
                  <a:srgbClr val="CCCCCC"/>
                </a:solidFill>
                <a:effectLst/>
                <a:latin typeface="-apple-system"/>
              </a:rPr>
              <a:t>26.60284548 </a:t>
            </a:r>
          </a:p>
          <a:p>
            <a:pPr algn="l"/>
            <a:r>
              <a:rPr lang="en-GB" dirty="0">
                <a:solidFill>
                  <a:srgbClr val="CCCCCC"/>
                </a:solidFill>
                <a:latin typeface="-apple-system"/>
              </a:rPr>
              <a:t>	</a:t>
            </a:r>
            <a:r>
              <a:rPr lang="en-GB" b="1" i="0" dirty="0">
                <a:solidFill>
                  <a:srgbClr val="CCCCCC"/>
                </a:solidFill>
                <a:effectLst/>
                <a:latin typeface="-apple-system"/>
              </a:rPr>
              <a:t>Operating speed (rpm) : </a:t>
            </a:r>
            <a:r>
              <a:rPr lang="en-GB" b="0" i="0" dirty="0">
                <a:solidFill>
                  <a:srgbClr val="CCCCCC"/>
                </a:solidFill>
                <a:effectLst/>
                <a:latin typeface="-apple-system"/>
              </a:rPr>
              <a:t>3000 </a:t>
            </a:r>
          </a:p>
          <a:p>
            <a:pPr algn="l"/>
            <a:r>
              <a:rPr lang="en-GB" dirty="0">
                <a:solidFill>
                  <a:srgbClr val="CCCCCC"/>
                </a:solidFill>
                <a:latin typeface="-apple-system"/>
              </a:rPr>
              <a:t>	</a:t>
            </a:r>
            <a:r>
              <a:rPr lang="en-GB" b="1" i="0" dirty="0">
                <a:solidFill>
                  <a:srgbClr val="CCCCCC"/>
                </a:solidFill>
                <a:effectLst/>
                <a:latin typeface="-apple-system"/>
              </a:rPr>
              <a:t>Operating power (W) : </a:t>
            </a:r>
            <a:r>
              <a:rPr lang="en-GB" b="0" i="0" dirty="0">
                <a:solidFill>
                  <a:srgbClr val="CCCCCC"/>
                </a:solidFill>
                <a:effectLst/>
                <a:latin typeface="-apple-system"/>
              </a:rPr>
              <a:t>94.24777961 </a:t>
            </a:r>
          </a:p>
          <a:p>
            <a:pPr algn="l"/>
            <a:r>
              <a:rPr lang="en-GB" dirty="0">
                <a:solidFill>
                  <a:srgbClr val="CCCCCC"/>
                </a:solidFill>
                <a:latin typeface="-apple-system"/>
              </a:rPr>
              <a:t>	</a:t>
            </a:r>
            <a:r>
              <a:rPr lang="en-GB" b="1" i="0" dirty="0">
                <a:solidFill>
                  <a:srgbClr val="CCCCCC"/>
                </a:solidFill>
                <a:effectLst/>
                <a:latin typeface="-apple-system"/>
              </a:rPr>
              <a:t>Coil reactance (ohm) : </a:t>
            </a:r>
            <a:r>
              <a:rPr lang="en-GB" b="0" i="0" dirty="0">
                <a:solidFill>
                  <a:srgbClr val="CCCCCC"/>
                </a:solidFill>
                <a:effectLst/>
                <a:latin typeface="-apple-system"/>
              </a:rPr>
              <a:t>0.003725405</a:t>
            </a:r>
          </a:p>
          <a:p>
            <a:pPr algn="l"/>
            <a:r>
              <a:rPr lang="en-GB" b="1" i="0" u="sng" dirty="0">
                <a:solidFill>
                  <a:srgbClr val="CCCCCC"/>
                </a:solidFill>
                <a:effectLst/>
                <a:latin typeface="-apple-system"/>
              </a:rPr>
              <a:t>What we want:</a:t>
            </a:r>
          </a:p>
          <a:p>
            <a:pPr algn="l"/>
            <a:r>
              <a:rPr lang="en-GB" b="1" i="0" dirty="0">
                <a:solidFill>
                  <a:srgbClr val="CCCCCC"/>
                </a:solidFill>
                <a:effectLst/>
                <a:latin typeface="-apple-system"/>
              </a:rPr>
              <a:t>Motor RPM: </a:t>
            </a:r>
            <a:r>
              <a:rPr lang="en-GB" b="0" i="0" dirty="0">
                <a:solidFill>
                  <a:srgbClr val="CCCCCC"/>
                </a:solidFill>
                <a:effectLst/>
                <a:latin typeface="-apple-system"/>
              </a:rPr>
              <a:t>0-3000RPM </a:t>
            </a:r>
            <a:r>
              <a:rPr lang="en-GB" b="1" i="0" dirty="0">
                <a:solidFill>
                  <a:srgbClr val="CCCCCC"/>
                </a:solidFill>
                <a:effectLst/>
                <a:latin typeface="-apple-system"/>
              </a:rPr>
              <a:t>Gearbox : </a:t>
            </a:r>
            <a:r>
              <a:rPr lang="en-GB" b="0" i="0" dirty="0">
                <a:solidFill>
                  <a:srgbClr val="CCCCCC"/>
                </a:solidFill>
                <a:effectLst/>
                <a:latin typeface="-apple-system"/>
              </a:rPr>
              <a:t>100:1 </a:t>
            </a:r>
            <a:r>
              <a:rPr lang="en-GB" b="1" i="0" dirty="0">
                <a:solidFill>
                  <a:srgbClr val="CCCCCC"/>
                </a:solidFill>
                <a:effectLst/>
                <a:latin typeface="-apple-system"/>
              </a:rPr>
              <a:t>Torque : </a:t>
            </a:r>
            <a:r>
              <a:rPr lang="en-GB" b="0" i="0" dirty="0">
                <a:solidFill>
                  <a:srgbClr val="CCCCCC"/>
                </a:solidFill>
                <a:effectLst/>
                <a:latin typeface="-apple-system"/>
              </a:rPr>
              <a:t>30Nm </a:t>
            </a:r>
            <a:r>
              <a:rPr lang="en-GB" b="1" i="0" dirty="0">
                <a:solidFill>
                  <a:srgbClr val="CCCCCC"/>
                </a:solidFill>
                <a:effectLst/>
                <a:latin typeface="-apple-system"/>
              </a:rPr>
              <a:t>Input : </a:t>
            </a:r>
            <a:r>
              <a:rPr lang="en-GB" b="0" i="0" dirty="0">
                <a:solidFill>
                  <a:srgbClr val="CCCCCC"/>
                </a:solidFill>
                <a:effectLst/>
                <a:latin typeface="-apple-system"/>
              </a:rPr>
              <a:t>48-60V min.40V Min. size and weight of power cables internal to the </a:t>
            </a:r>
            <a:r>
              <a:rPr lang="en-GB" b="0" i="0" dirty="0" err="1">
                <a:solidFill>
                  <a:srgbClr val="CCCCCC"/>
                </a:solidFill>
                <a:effectLst/>
                <a:latin typeface="-apple-system"/>
              </a:rPr>
              <a:t>cobot</a:t>
            </a:r>
            <a:endParaRPr lang="en-GB" b="0" i="0" dirty="0">
              <a:solidFill>
                <a:srgbClr val="CCCCCC"/>
              </a:solidFill>
              <a:effectLst/>
              <a:latin typeface="-apple-system"/>
            </a:endParaRPr>
          </a:p>
        </p:txBody>
      </p:sp>
      <p:pic>
        <p:nvPicPr>
          <p:cNvPr id="8" name="Picture 7" descr="A small electric motor with wires&#10;&#10;Description automatically generated">
            <a:extLst>
              <a:ext uri="{FF2B5EF4-FFF2-40B4-BE49-F238E27FC236}">
                <a16:creationId xmlns:a16="http://schemas.microsoft.com/office/drawing/2014/main" id="{BF49D150-1778-26FA-D994-C4E978625C1F}"/>
              </a:ext>
            </a:extLst>
          </p:cNvPr>
          <p:cNvPicPr>
            <a:picLocks noChangeAspect="1"/>
          </p:cNvPicPr>
          <p:nvPr/>
        </p:nvPicPr>
        <p:blipFill>
          <a:blip r:embed="rId3"/>
          <a:stretch>
            <a:fillRect/>
          </a:stretch>
        </p:blipFill>
        <p:spPr>
          <a:xfrm>
            <a:off x="6691215" y="1864153"/>
            <a:ext cx="4762500" cy="3486150"/>
          </a:xfrm>
          <a:prstGeom prst="rect">
            <a:avLst/>
          </a:prstGeom>
        </p:spPr>
      </p:pic>
    </p:spTree>
    <p:extLst>
      <p:ext uri="{BB962C8B-B14F-4D97-AF65-F5344CB8AC3E}">
        <p14:creationId xmlns:p14="http://schemas.microsoft.com/office/powerpoint/2010/main" val="426576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a:t>Trapezoidal commutation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9</a:t>
            </a:fld>
            <a:endParaRPr lang="en-GB" dirty="0"/>
          </a:p>
        </p:txBody>
      </p:sp>
      <p:sp>
        <p:nvSpPr>
          <p:cNvPr id="17" name="Footer Placeholder 9">
            <a:extLst>
              <a:ext uri="{FF2B5EF4-FFF2-40B4-BE49-F238E27FC236}">
                <a16:creationId xmlns:a16="http://schemas.microsoft.com/office/drawing/2014/main" id="{F1344A3D-63BD-D573-159B-3F353344B04F}"/>
              </a:ext>
            </a:extLst>
          </p:cNvPr>
          <p:cNvSpPr>
            <a:spLocks noGrp="1"/>
          </p:cNvSpPr>
          <p:nvPr>
            <p:ph type="ftr" sz="quarter" idx="11"/>
          </p:nvPr>
        </p:nvSpPr>
        <p:spPr>
          <a:xfrm>
            <a:off x="0" y="6492874"/>
            <a:ext cx="4114800" cy="365125"/>
          </a:xfrm>
        </p:spPr>
        <p:txBody>
          <a:bodyPr rtlCol="0"/>
          <a:lstStyle>
            <a:defPPr>
              <a:defRPr lang="en-GB"/>
            </a:defPPr>
          </a:lstStyle>
          <a:p>
            <a:pPr rtl="0"/>
            <a:r>
              <a:rPr lang="en-GB" dirty="0"/>
              <a:t>Motor Controller for a BLDC motor</a:t>
            </a:r>
          </a:p>
        </p:txBody>
      </p:sp>
      <p:pic>
        <p:nvPicPr>
          <p:cNvPr id="5" name="Picture 4">
            <a:extLst>
              <a:ext uri="{FF2B5EF4-FFF2-40B4-BE49-F238E27FC236}">
                <a16:creationId xmlns:a16="http://schemas.microsoft.com/office/drawing/2014/main" id="{C4C77319-7177-4AB6-2BA2-3E47AD93A558}"/>
              </a:ext>
            </a:extLst>
          </p:cNvPr>
          <p:cNvPicPr>
            <a:picLocks noChangeAspect="1"/>
          </p:cNvPicPr>
          <p:nvPr/>
        </p:nvPicPr>
        <p:blipFill>
          <a:blip r:embed="rId3"/>
          <a:stretch>
            <a:fillRect/>
          </a:stretch>
        </p:blipFill>
        <p:spPr>
          <a:xfrm>
            <a:off x="1953026" y="1567998"/>
            <a:ext cx="8280287" cy="4658200"/>
          </a:xfrm>
          <a:prstGeom prst="rect">
            <a:avLst/>
          </a:prstGeom>
        </p:spPr>
      </p:pic>
      <p:sp>
        <p:nvSpPr>
          <p:cNvPr id="6" name="Footer Placeholder 9">
            <a:extLst>
              <a:ext uri="{FF2B5EF4-FFF2-40B4-BE49-F238E27FC236}">
                <a16:creationId xmlns:a16="http://schemas.microsoft.com/office/drawing/2014/main" id="{ECAB89F6-3719-5B87-3C3F-D75858235DBC}"/>
              </a:ext>
            </a:extLst>
          </p:cNvPr>
          <p:cNvSpPr txBox="1">
            <a:spLocks/>
          </p:cNvSpPr>
          <p:nvPr/>
        </p:nvSpPr>
        <p:spPr>
          <a:xfrm>
            <a:off x="3766537" y="6310312"/>
            <a:ext cx="5825331" cy="365125"/>
          </a:xfrm>
          <a:prstGeom prst="rect">
            <a:avLst/>
          </a:prstGeom>
        </p:spPr>
        <p:txBody>
          <a:bodyPr vert="horz" lIns="91440" tIns="45720" rIns="91440" bIns="45720" rtlCol="0" anchor="ctr">
            <a:noAutofit/>
          </a:bodyPr>
          <a:lstStyle>
            <a:defPPr rtl="0">
              <a:defRPr lang="en-GB"/>
            </a:defPPr>
            <a:lvl1pPr marL="0" algn="l" defTabSz="914400" rtl="0" eaLnBrk="1" latinLnBrk="0" hangingPunct="1">
              <a:defRPr lang="en-GB" sz="1200" kern="1200" spc="0">
                <a:solidFill>
                  <a:schemeClr val="bg1"/>
                </a:solidFill>
                <a:latin typeface="+mj-lt"/>
                <a:ea typeface="+mn-ea"/>
                <a:cs typeface="Biome" panose="020B0503030204020804" pitchFamily="34" charset="0"/>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a:lstStyle>
          <a:p>
            <a:r>
              <a:rPr lang="en-GB" sz="2000" dirty="0"/>
              <a:t>Used widely in brushless motor ESCs</a:t>
            </a:r>
          </a:p>
        </p:txBody>
      </p:sp>
    </p:spTree>
    <p:extLst>
      <p:ext uri="{BB962C8B-B14F-4D97-AF65-F5344CB8AC3E}">
        <p14:creationId xmlns:p14="http://schemas.microsoft.com/office/powerpoint/2010/main" val="236945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DFA06F6-7A88-4784-8D05-4CFAADC5441C}">
  <we:reference id="wa104380907" version="3.1.0.0" store="en-US" storeType="OMEX"/>
  <we:alternateReferences>
    <we:reference id="WA104380907" version="3.1.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a00399a-4a47-43b4-8f66-06893cc9ad5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69188941FC35D478DE06D791927575D" ma:contentTypeVersion="10" ma:contentTypeDescription="Create a new document." ma:contentTypeScope="" ma:versionID="fb8c3ca8d350d190d2d4d741573b1f79">
  <xsd:schema xmlns:xsd="http://www.w3.org/2001/XMLSchema" xmlns:xs="http://www.w3.org/2001/XMLSchema" xmlns:p="http://schemas.microsoft.com/office/2006/metadata/properties" xmlns:ns3="0a00399a-4a47-43b4-8f66-06893cc9ad5f" targetNamespace="http://schemas.microsoft.com/office/2006/metadata/properties" ma:root="true" ma:fieldsID="e3c67de286cbb8554463a3d5efab2944" ns3:_="">
    <xsd:import namespace="0a00399a-4a47-43b4-8f66-06893cc9ad5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00399a-4a47-43b4-8f66-06893cc9ad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_activity" ma:index="16" nillable="true" ma:displayName="_activity" ma:hidden="true" ma:internalName="_activity">
      <xsd:simpleType>
        <xsd:restriction base="dms:Note"/>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0a00399a-4a47-43b4-8f66-06893cc9ad5f"/>
    <ds:schemaRef ds:uri="http://schemas.microsoft.com/office/2006/documentManagement/types"/>
    <ds:schemaRef ds:uri="http://www.w3.org/XML/1998/namespace"/>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3AABE7BF-5D6A-4003-93E5-462786C541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00399a-4a47-43b4-8f66-06893cc9ad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{C87C3643-390B-491B-84B9-5AE0E14BC385}tf11936837_win32</Template>
  <TotalTime>7247</TotalTime>
  <Words>1839</Words>
  <Application>Microsoft Office PowerPoint</Application>
  <PresentationFormat>Widescreen</PresentationFormat>
  <Paragraphs>261</Paragraphs>
  <Slides>34</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-apple-system</vt:lpstr>
      <vt:lpstr>Arial</vt:lpstr>
      <vt:lpstr>Arial Nova</vt:lpstr>
      <vt:lpstr>Biome</vt:lpstr>
      <vt:lpstr>Biome Light</vt:lpstr>
      <vt:lpstr>Calibri</vt:lpstr>
      <vt:lpstr>Segoe UI</vt:lpstr>
      <vt:lpstr>Office Theme</vt:lpstr>
      <vt:lpstr>Motor controller</vt:lpstr>
      <vt:lpstr>Introduction</vt:lpstr>
      <vt:lpstr>Theory</vt:lpstr>
      <vt:lpstr>Few Types of Motors</vt:lpstr>
      <vt:lpstr>Brushless Motor</vt:lpstr>
      <vt:lpstr>Three Phase H-Bridge Inverter</vt:lpstr>
      <vt:lpstr>Position Feedback</vt:lpstr>
      <vt:lpstr>Motor Params</vt:lpstr>
      <vt:lpstr>Trapezoidal commutation</vt:lpstr>
      <vt:lpstr>Sinosoidal commutation</vt:lpstr>
      <vt:lpstr>Field Oriented Control(FOC)</vt:lpstr>
      <vt:lpstr>Field Oriented Control(FOC)</vt:lpstr>
      <vt:lpstr>How to implement PID/PI control loop</vt:lpstr>
      <vt:lpstr>Calculations and Controls in Field Oriented Control(FOC)</vt:lpstr>
      <vt:lpstr>Why GaNs: PWM and frequency</vt:lpstr>
      <vt:lpstr>Why GaNFETs: PWM and frequency</vt:lpstr>
      <vt:lpstr>Why GaNFETs: PWM and frequency</vt:lpstr>
      <vt:lpstr>Why GaNs: PWM and frequency</vt:lpstr>
      <vt:lpstr>Selected GaNFET</vt:lpstr>
      <vt:lpstr>Recommended Circuit by Infineon</vt:lpstr>
      <vt:lpstr>GaNFET driver</vt:lpstr>
      <vt:lpstr>GaNFET driver</vt:lpstr>
      <vt:lpstr>Current Sensor</vt:lpstr>
      <vt:lpstr>MCU</vt:lpstr>
      <vt:lpstr>Alternative MCU</vt:lpstr>
      <vt:lpstr>Encoder</vt:lpstr>
      <vt:lpstr>MCU board to be used for testing and Additional Component Details</vt:lpstr>
      <vt:lpstr>PowerPoint Presentation</vt:lpstr>
      <vt:lpstr>Circuit Schematic</vt:lpstr>
      <vt:lpstr>Bill of Materials</vt:lpstr>
      <vt:lpstr>Open-source FOC library with many features </vt:lpstr>
      <vt:lpstr>Next Steps</vt:lpstr>
      <vt:lpstr>Reference 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Kotian Chirag  Hareesha</dc:creator>
  <cp:lastModifiedBy>Kotian Chirag  Hareesha</cp:lastModifiedBy>
  <cp:revision>4</cp:revision>
  <dcterms:created xsi:type="dcterms:W3CDTF">2024-02-25T13:34:03Z</dcterms:created>
  <dcterms:modified xsi:type="dcterms:W3CDTF">2024-03-14T06:25:25Z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0x010100B69188941FC35D478DE06D791927575D</vt:lpwstr>
  </property>
</Properties>
</file>